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6" r:id="rId2"/>
    <p:sldMasterId id="2147483667" r:id="rId3"/>
  </p:sldMasterIdLst>
  <p:notesMasterIdLst>
    <p:notesMasterId r:id="rId22"/>
  </p:notesMasterIdLst>
  <p:handoutMasterIdLst>
    <p:handoutMasterId r:id="rId23"/>
  </p:handoutMasterIdLst>
  <p:sldIdLst>
    <p:sldId id="676" r:id="rId4"/>
    <p:sldId id="677" r:id="rId5"/>
    <p:sldId id="658" r:id="rId6"/>
    <p:sldId id="659" r:id="rId7"/>
    <p:sldId id="660" r:id="rId8"/>
    <p:sldId id="661" r:id="rId9"/>
    <p:sldId id="662" r:id="rId10"/>
    <p:sldId id="663" r:id="rId11"/>
    <p:sldId id="664" r:id="rId12"/>
    <p:sldId id="666" r:id="rId13"/>
    <p:sldId id="668" r:id="rId14"/>
    <p:sldId id="669" r:id="rId15"/>
    <p:sldId id="670" r:id="rId16"/>
    <p:sldId id="671" r:id="rId17"/>
    <p:sldId id="672" r:id="rId18"/>
    <p:sldId id="673" r:id="rId19"/>
    <p:sldId id="674" r:id="rId20"/>
    <p:sldId id="675" r:id="rId21"/>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C9BC5B"/>
    <a:srgbClr val="8C7E40"/>
    <a:srgbClr val="FBFBFB"/>
    <a:srgbClr val="99CCFF"/>
    <a:srgbClr val="6699FF"/>
    <a:srgbClr val="3399FF"/>
    <a:srgbClr val="0099FF"/>
    <a:srgbClr val="C0C0C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9" autoAdjust="0"/>
    <p:restoredTop sz="77365" autoAdjust="0"/>
  </p:normalViewPr>
  <p:slideViewPr>
    <p:cSldViewPr>
      <p:cViewPr varScale="1">
        <p:scale>
          <a:sx n="67" d="100"/>
          <a:sy n="67" d="100"/>
        </p:scale>
        <p:origin x="-888" y="-90"/>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F1E0F6FC-9A86-4BC6-B64E-F473B27B053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7696EB0E-55D5-496D-B1AD-14F06F2B9A8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15</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en-US" sz="1200" b="0" i="0" kern="1200" dirty="0" smtClean="0">
                <a:solidFill>
                  <a:schemeClr val="tx1"/>
                </a:solidFill>
                <a:latin typeface="Times New Roman" pitchFamily="18" charset="0"/>
                <a:ea typeface="宋体" pitchFamily="2" charset="-122"/>
                <a:cs typeface="+mn-cs"/>
              </a:rPr>
              <a:t>加洲</a:t>
            </a:r>
            <a:r>
              <a:rPr kumimoji="1" lang="zh-CN" altLang="en-US" sz="1200" b="0" i="0" kern="1200" dirty="0" smtClean="0">
                <a:solidFill>
                  <a:schemeClr val="tx1"/>
                </a:solidFill>
                <a:latin typeface="Times New Roman" pitchFamily="18" charset="0"/>
                <a:ea typeface="宋体" pitchFamily="2" charset="-122"/>
                <a:cs typeface="+mn-cs"/>
              </a:rPr>
              <a:t>大学，</a:t>
            </a:r>
            <a:r>
              <a:rPr kumimoji="1" lang="zh-CN" altLang="en-US" sz="1200" b="0" i="0" kern="1200" dirty="0" smtClean="0">
                <a:solidFill>
                  <a:schemeClr val="tx1"/>
                </a:solidFill>
                <a:latin typeface="Times New Roman" pitchFamily="18" charset="0"/>
                <a:ea typeface="宋体" pitchFamily="2" charset="-122"/>
                <a:cs typeface="+mn-cs"/>
              </a:rPr>
              <a:t>计算机科学家</a:t>
            </a:r>
            <a:r>
              <a:rPr kumimoji="1" lang="en-US" altLang="zh-CN" sz="1200" b="0" i="0" kern="1200" dirty="0" smtClean="0">
                <a:solidFill>
                  <a:schemeClr val="tx1"/>
                </a:solidFill>
                <a:latin typeface="Times New Roman" pitchFamily="18" charset="0"/>
                <a:ea typeface="宋体" pitchFamily="2" charset="-122"/>
                <a:cs typeface="+mn-cs"/>
              </a:rPr>
              <a:t>John </a:t>
            </a:r>
            <a:r>
              <a:rPr kumimoji="1" lang="en-US" altLang="zh-CN" sz="1200" b="0" i="0" kern="1200" dirty="0" err="1" smtClean="0">
                <a:solidFill>
                  <a:schemeClr val="tx1"/>
                </a:solidFill>
                <a:latin typeface="Times New Roman" pitchFamily="18" charset="0"/>
                <a:ea typeface="宋体" pitchFamily="2" charset="-122"/>
                <a:cs typeface="+mn-cs"/>
              </a:rPr>
              <a:t>Kubiatowicz</a:t>
            </a:r>
            <a:r>
              <a:rPr kumimoji="1" lang="zh-CN" altLang="en-US" sz="1200" b="0" i="0" kern="1200" dirty="0" smtClean="0">
                <a:solidFill>
                  <a:schemeClr val="tx1"/>
                </a:solidFill>
                <a:latin typeface="Times New Roman" pitchFamily="18" charset="0"/>
                <a:ea typeface="宋体" pitchFamily="2" charset="-122"/>
                <a:cs typeface="+mn-cs"/>
              </a:rPr>
              <a:t>设计</a:t>
            </a:r>
            <a:r>
              <a:rPr kumimoji="1" lang="zh-CN" altLang="en-US" sz="1200" b="0" i="0" kern="1200" dirty="0" smtClean="0">
                <a:solidFill>
                  <a:schemeClr val="tx1"/>
                </a:solidFill>
                <a:latin typeface="Times New Roman" pitchFamily="18" charset="0"/>
                <a:ea typeface="宋体" pitchFamily="2" charset="-122"/>
                <a:cs typeface="+mn-cs"/>
              </a:rPr>
              <a:t>构造一个名叫</a:t>
            </a:r>
            <a:r>
              <a:rPr kumimoji="1" lang="en-US" altLang="zh-CN" sz="1200" b="0" i="0" kern="1200" dirty="0" smtClean="0">
                <a:solidFill>
                  <a:schemeClr val="tx1"/>
                </a:solidFill>
                <a:latin typeface="Times New Roman" pitchFamily="18" charset="0"/>
                <a:ea typeface="宋体" pitchFamily="2" charset="-122"/>
                <a:cs typeface="+mn-cs"/>
              </a:rPr>
              <a:t>“Ocean Store”(</a:t>
            </a:r>
            <a:r>
              <a:rPr kumimoji="1" lang="zh-CN" altLang="en-US" sz="1200" b="0" i="0" kern="1200" dirty="0" smtClean="0">
                <a:solidFill>
                  <a:schemeClr val="tx1"/>
                </a:solidFill>
                <a:latin typeface="Times New Roman" pitchFamily="18" charset="0"/>
                <a:ea typeface="宋体" pitchFamily="2" charset="-122"/>
                <a:cs typeface="+mn-cs"/>
              </a:rPr>
              <a:t>海量仓库</a:t>
            </a:r>
            <a:r>
              <a:rPr kumimoji="1" lang="en-US" altLang="zh-CN" sz="1200" b="0" i="0" kern="1200" dirty="0" smtClean="0">
                <a:solidFill>
                  <a:schemeClr val="tx1"/>
                </a:solidFill>
                <a:latin typeface="Times New Roman" pitchFamily="18" charset="0"/>
                <a:ea typeface="宋体" pitchFamily="2" charset="-122"/>
                <a:cs typeface="+mn-cs"/>
              </a:rPr>
              <a:t>)</a:t>
            </a:r>
            <a:r>
              <a:rPr kumimoji="1" lang="zh-CN" altLang="en-US" sz="1200" b="0" i="0" kern="1200" dirty="0" smtClean="0">
                <a:solidFill>
                  <a:schemeClr val="tx1"/>
                </a:solidFill>
                <a:latin typeface="Times New Roman" pitchFamily="18" charset="0"/>
                <a:ea typeface="宋体" pitchFamily="2" charset="-122"/>
                <a:cs typeface="+mn-cs"/>
              </a:rPr>
              <a:t>的计算机系统</a:t>
            </a:r>
            <a:r>
              <a:rPr kumimoji="1" lang="zh-CN" altLang="en-US" sz="1200" b="0" i="0" kern="1200" dirty="0" smtClean="0">
                <a:solidFill>
                  <a:schemeClr val="tx1"/>
                </a:solidFill>
                <a:latin typeface="Times New Roman" pitchFamily="18" charset="0"/>
                <a:ea typeface="宋体" pitchFamily="2" charset="-122"/>
                <a:cs typeface="+mn-cs"/>
              </a:rPr>
              <a:t>。同</a:t>
            </a:r>
            <a:r>
              <a:rPr kumimoji="1" lang="zh-CN" altLang="en-US" sz="1200" b="0" i="0" kern="1200" dirty="0" smtClean="0">
                <a:solidFill>
                  <a:schemeClr val="tx1"/>
                </a:solidFill>
                <a:latin typeface="Times New Roman" pitchFamily="18" charset="0"/>
                <a:ea typeface="宋体" pitchFamily="2" charset="-122"/>
                <a:cs typeface="+mn-cs"/>
              </a:rPr>
              <a:t>目前的互联网系统最大的不同点就是：现在的网络，一定的信息都是储存在一定的服务器中的，每台服务器里的信息都可以得到防火墙的保护。但在</a:t>
            </a:r>
            <a:r>
              <a:rPr kumimoji="1" lang="en-US" altLang="zh-CN" sz="1200" b="0" i="0" kern="1200" dirty="0" smtClean="0">
                <a:solidFill>
                  <a:schemeClr val="tx1"/>
                </a:solidFill>
                <a:latin typeface="Times New Roman" pitchFamily="18" charset="0"/>
                <a:ea typeface="宋体" pitchFamily="2" charset="-122"/>
                <a:cs typeface="+mn-cs"/>
              </a:rPr>
              <a:t>Ocean Store</a:t>
            </a:r>
            <a:r>
              <a:rPr kumimoji="1" lang="zh-CN" altLang="en-US" sz="1200" b="0" i="0" kern="1200" dirty="0" smtClean="0">
                <a:solidFill>
                  <a:schemeClr val="tx1"/>
                </a:solidFill>
                <a:latin typeface="Times New Roman" pitchFamily="18" charset="0"/>
                <a:ea typeface="宋体" pitchFamily="2" charset="-122"/>
                <a:cs typeface="+mn-cs"/>
              </a:rPr>
              <a:t>系统中，如果要实现任意地点任意设备获取任意信息，系统会把一台服务器中的信息任意的复制并发送到全球各地的服务器中</a:t>
            </a:r>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16</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err="1" smtClean="0">
                <a:solidFill>
                  <a:schemeClr val="tx1"/>
                </a:solidFill>
                <a:latin typeface="Times New Roman" pitchFamily="18" charset="0"/>
                <a:ea typeface="宋体" pitchFamily="2" charset="-122"/>
                <a:cs typeface="+mn-cs"/>
              </a:rPr>
              <a:t>SETI@home</a:t>
            </a:r>
            <a:r>
              <a:rPr kumimoji="1" lang="en-US" altLang="zh-CN" sz="1200" b="0" i="0" kern="1200" dirty="0" smtClean="0">
                <a:solidFill>
                  <a:schemeClr val="tx1"/>
                </a:solidFill>
                <a:latin typeface="Times New Roman" pitchFamily="18" charset="0"/>
                <a:ea typeface="宋体" pitchFamily="2" charset="-122"/>
                <a:cs typeface="+mn-cs"/>
              </a:rPr>
              <a:t> </a:t>
            </a:r>
            <a:r>
              <a:rPr kumimoji="1" lang="zh-CN" altLang="en-US" sz="1200" b="0" i="0" kern="1200" dirty="0" smtClean="0">
                <a:solidFill>
                  <a:schemeClr val="tx1"/>
                </a:solidFill>
                <a:latin typeface="Times New Roman" pitchFamily="18" charset="0"/>
                <a:ea typeface="宋体" pitchFamily="2" charset="-122"/>
                <a:cs typeface="+mn-cs"/>
              </a:rPr>
              <a:t>是一项利用全球联网的计算机共同搜寻地外文明的科学实验计划。</a:t>
            </a:r>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17</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smtClean="0">
                <a:solidFill>
                  <a:srgbClr val="2D2DB9"/>
                </a:solidFill>
                <a:latin typeface="Times New Roman" pitchFamily="18" charset="0"/>
                <a:cs typeface="Times New Roman" pitchFamily="18" charset="0"/>
              </a:rPr>
              <a:t>最早是美国</a:t>
            </a:r>
            <a:r>
              <a:rPr lang="en-US" altLang="zh-CN" sz="1200" b="1" dirty="0" smtClean="0">
                <a:solidFill>
                  <a:srgbClr val="2D2DB9"/>
                </a:solidFill>
                <a:latin typeface="Times New Roman" pitchFamily="18" charset="0"/>
                <a:cs typeface="Times New Roman" pitchFamily="18" charset="0"/>
              </a:rPr>
              <a:t>Groove Network</a:t>
            </a:r>
            <a:r>
              <a:rPr lang="zh-CN" altLang="en-US" sz="1200" b="1" dirty="0" smtClean="0">
                <a:solidFill>
                  <a:srgbClr val="2D2DB9"/>
                </a:solidFill>
                <a:latin typeface="Times New Roman" pitchFamily="18" charset="0"/>
                <a:cs typeface="Times New Roman" pitchFamily="18" charset="0"/>
              </a:rPr>
              <a:t>公司的产品</a:t>
            </a:r>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solidFill>
                  <a:srgbClr val="2D2DB9"/>
                </a:solidFill>
              </a:rPr>
              <a:t>“客户”可以理解为“客户端计算机</a:t>
            </a:r>
            <a:r>
              <a:rPr lang="en-US" altLang="zh-CN" sz="1200" b="1" dirty="0" smtClean="0">
                <a:solidFill>
                  <a:srgbClr val="2D2DB9"/>
                </a:solidFill>
              </a:rPr>
              <a:t>/</a:t>
            </a:r>
            <a:r>
              <a:rPr lang="zh-CN" altLang="en-US" sz="1200" b="1" dirty="0" smtClean="0">
                <a:solidFill>
                  <a:srgbClr val="2D2DB9"/>
                </a:solidFill>
              </a:rPr>
              <a:t>客户端程序</a:t>
            </a:r>
            <a:r>
              <a:rPr lang="en-US" altLang="zh-CN" sz="1200" b="1" dirty="0" smtClean="0">
                <a:solidFill>
                  <a:srgbClr val="2D2DB9"/>
                </a:solidFill>
              </a:rPr>
              <a:t>”</a:t>
            </a:r>
            <a:r>
              <a:rPr lang="zh-CN" altLang="en-US" sz="1200" b="1" dirty="0" smtClean="0">
                <a:solidFill>
                  <a:srgbClr val="2D2DB9"/>
                </a:solidFill>
              </a:rPr>
              <a:t>，“服务器”可以理解为“服务器端计算机</a:t>
            </a:r>
            <a:r>
              <a:rPr lang="en-US" altLang="zh-CN" sz="1200" b="1" dirty="0" smtClean="0">
                <a:solidFill>
                  <a:srgbClr val="2D2DB9"/>
                </a:solidFill>
              </a:rPr>
              <a:t>/</a:t>
            </a:r>
            <a:r>
              <a:rPr lang="zh-CN" altLang="en-US" sz="1200" b="1" dirty="0" smtClean="0">
                <a:solidFill>
                  <a:srgbClr val="2D2DB9"/>
                </a:solidFill>
              </a:rPr>
              <a:t>服务器端程序</a:t>
            </a:r>
            <a:r>
              <a:rPr lang="en-US" altLang="zh-CN" sz="1200" b="1" dirty="0" smtClean="0">
                <a:solidFill>
                  <a:srgbClr val="2D2DB9"/>
                </a:solidFill>
              </a:rPr>
              <a:t>”</a:t>
            </a:r>
            <a:r>
              <a:rPr lang="zh-CN" altLang="en-US" sz="1200" b="1" dirty="0" smtClean="0">
                <a:solidFill>
                  <a:srgbClr val="2D2DB9"/>
                </a:solidFill>
              </a:rPr>
              <a:t>。</a:t>
            </a:r>
          </a:p>
          <a:p>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smtClean="0">
                <a:solidFill>
                  <a:srgbClr val="2D2DB9"/>
                </a:solidFill>
              </a:rPr>
              <a:t>从</a:t>
            </a:r>
            <a:r>
              <a:rPr lang="zh-CN" altLang="en-US" sz="1200" b="1" dirty="0" smtClean="0">
                <a:solidFill>
                  <a:srgbClr val="FF0000"/>
                </a:solidFill>
              </a:rPr>
              <a:t>软件的角度</a:t>
            </a:r>
            <a:r>
              <a:rPr lang="zh-CN" altLang="en-US" sz="1200" b="1" dirty="0" smtClean="0">
                <a:solidFill>
                  <a:srgbClr val="2D2DB9"/>
                </a:solidFill>
              </a:rPr>
              <a:t>来看，很多大型应用软件都是安装在一台专用的服务器中，用户需要通过互联网去访问服务器，成为合法用户之后才能够使用网络的软件资源；</a:t>
            </a:r>
            <a:endParaRPr lang="en-US" altLang="zh-CN" sz="1200" b="1" dirty="0" smtClean="0">
              <a:solidFill>
                <a:srgbClr val="2D2DB9"/>
              </a:solidFill>
            </a:endParaRPr>
          </a:p>
          <a:p>
            <a:r>
              <a:rPr lang="zh-CN" altLang="en-US" sz="1200" b="1" dirty="0" smtClean="0">
                <a:solidFill>
                  <a:srgbClr val="2D2DB9"/>
                </a:solidFill>
              </a:rPr>
              <a:t>从</a:t>
            </a:r>
            <a:r>
              <a:rPr lang="zh-CN" altLang="en-US" sz="1200" b="1" dirty="0" smtClean="0">
                <a:solidFill>
                  <a:srgbClr val="FF0000"/>
                </a:solidFill>
              </a:rPr>
              <a:t>信息资源的角度</a:t>
            </a:r>
            <a:r>
              <a:rPr lang="zh-CN" altLang="en-US" sz="1200" b="1" dirty="0" smtClean="0">
                <a:solidFill>
                  <a:srgbClr val="2D2DB9"/>
                </a:solidFill>
              </a:rPr>
              <a:t>来看，某一类型的数据、文本、图像、视频或音乐资源存放在一台或几台大型服务器中，合法的用户可以通过互联网访问这些信息资源。</a:t>
            </a:r>
            <a:endParaRPr lang="zh-CN" altLang="en-US" sz="1200" b="1" dirty="0" smtClean="0">
              <a:solidFill>
                <a:srgbClr val="2D2DB9"/>
              </a:solidFill>
              <a:latin typeface="华文新魏" pitchFamily="2"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ea typeface="宋体" charset="-122"/>
              </a:rPr>
              <a:t>最早被广泛使用的基于</a:t>
            </a:r>
            <a:r>
              <a:rPr lang="en-US" altLang="zh-CN" dirty="0" smtClean="0">
                <a:ea typeface="宋体" charset="-122"/>
              </a:rPr>
              <a:t>P2P</a:t>
            </a:r>
            <a:r>
              <a:rPr lang="zh-CN" altLang="en-US" dirty="0" smtClean="0">
                <a:ea typeface="宋体" charset="-122"/>
              </a:rPr>
              <a:t>技术的文件共享系统是著名的</a:t>
            </a:r>
            <a:r>
              <a:rPr lang="en-US" altLang="zh-CN" dirty="0" smtClean="0">
                <a:ea typeface="宋体" charset="-122"/>
              </a:rPr>
              <a:t>Napster</a:t>
            </a:r>
            <a:r>
              <a:rPr lang="zh-CN" altLang="en-US" dirty="0" smtClean="0">
                <a:ea typeface="宋体" charset="-122"/>
              </a:rPr>
              <a:t>，发布于</a:t>
            </a:r>
            <a:r>
              <a:rPr lang="en-US" altLang="zh-CN" dirty="0" smtClean="0">
                <a:ea typeface="宋体" charset="-122"/>
              </a:rPr>
              <a:t>1999</a:t>
            </a:r>
            <a:r>
              <a:rPr lang="zh-CN" altLang="en-US" dirty="0" smtClean="0">
                <a:ea typeface="宋体" charset="-122"/>
              </a:rPr>
              <a:t>年</a:t>
            </a:r>
            <a:r>
              <a:rPr lang="en-US" altLang="zh-CN" dirty="0" smtClean="0">
                <a:ea typeface="宋体" charset="-122"/>
              </a:rPr>
              <a:t>5</a:t>
            </a:r>
            <a:r>
              <a:rPr lang="zh-CN" altLang="en-US" dirty="0" smtClean="0">
                <a:ea typeface="宋体" charset="-122"/>
              </a:rPr>
              <a:t>月，主要面向音乐文件的共享。</a:t>
            </a:r>
            <a:endParaRPr lang="en-US" altLang="zh-CN" dirty="0" smtClean="0">
              <a:ea typeface="宋体" charset="-122"/>
            </a:endParaRPr>
          </a:p>
          <a:p>
            <a:r>
              <a:rPr lang="en-US" altLang="zh-CN" dirty="0" smtClean="0">
                <a:ea typeface="宋体" charset="-122"/>
              </a:rPr>
              <a:t>P2P</a:t>
            </a:r>
            <a:r>
              <a:rPr lang="zh-CN" altLang="en-US" dirty="0" smtClean="0">
                <a:ea typeface="宋体" charset="-122"/>
              </a:rPr>
              <a:t>文件共享发展至今，先后发展了三代不同的体系结构，节点越来越趋向于智能化，并逐渐形成一种自组织的网络结构</a:t>
            </a:r>
            <a:r>
              <a:rPr lang="zh-CN" altLang="en-US" dirty="0" smtClean="0">
                <a:ea typeface="宋体" charset="-122"/>
              </a:rPr>
              <a:t>。</a:t>
            </a:r>
            <a:endParaRPr lang="en-US" altLang="zh-CN" dirty="0" smtClean="0">
              <a:ea typeface="宋体" charset="-122"/>
            </a:endParaRPr>
          </a:p>
          <a:p>
            <a:r>
              <a:rPr lang="zh-CN" altLang="en-US" dirty="0" smtClean="0">
                <a:ea typeface="宋体" charset="-122"/>
              </a:rPr>
              <a:t>第</a:t>
            </a:r>
            <a:r>
              <a:rPr lang="zh-CN" altLang="en-US" dirty="0" smtClean="0">
                <a:ea typeface="宋体" charset="-122"/>
              </a:rPr>
              <a:t>一代</a:t>
            </a:r>
            <a:r>
              <a:rPr lang="en-US" altLang="zh-CN" dirty="0" smtClean="0">
                <a:ea typeface="宋体" charset="-122"/>
              </a:rPr>
              <a:t>P2P</a:t>
            </a:r>
            <a:r>
              <a:rPr lang="zh-CN" altLang="en-US" dirty="0" smtClean="0">
                <a:ea typeface="宋体" charset="-122"/>
              </a:rPr>
              <a:t>文件共享系统通过中央服务器维护网络的资源列表，典型的例子就是</a:t>
            </a:r>
            <a:r>
              <a:rPr lang="en-US" altLang="zh-CN" dirty="0" smtClean="0">
                <a:ea typeface="宋体" charset="-122"/>
              </a:rPr>
              <a:t>Napster</a:t>
            </a:r>
            <a:r>
              <a:rPr lang="zh-CN" altLang="en-US" dirty="0" smtClean="0">
                <a:ea typeface="宋体" charset="-122"/>
              </a:rPr>
              <a:t>。</a:t>
            </a:r>
            <a:r>
              <a:rPr lang="zh-CN" altLang="en-US" dirty="0" smtClean="0">
                <a:ea typeface="宋体" charset="-122"/>
              </a:rPr>
              <a:t>系统中央</a:t>
            </a:r>
            <a:r>
              <a:rPr lang="zh-CN" altLang="en-US" dirty="0" smtClean="0">
                <a:ea typeface="宋体" charset="-122"/>
              </a:rPr>
              <a:t>服务器的负载很重，还有版权问题。</a:t>
            </a:r>
            <a:endParaRPr lang="en-US" altLang="zh-CN" dirty="0" smtClean="0">
              <a:ea typeface="宋体" charset="-122"/>
            </a:endParaRPr>
          </a:p>
          <a:p>
            <a:r>
              <a:rPr lang="zh-CN" altLang="en-US" dirty="0" smtClean="0">
                <a:ea typeface="宋体" charset="-122"/>
              </a:rPr>
              <a:t>第二代系统中所有节点都是对等的，是一种纯粹的</a:t>
            </a:r>
            <a:r>
              <a:rPr lang="en-US" altLang="zh-CN" dirty="0" smtClean="0">
                <a:ea typeface="宋体" charset="-122"/>
              </a:rPr>
              <a:t>P2P</a:t>
            </a:r>
            <a:r>
              <a:rPr lang="zh-CN" altLang="en-US" dirty="0" smtClean="0">
                <a:ea typeface="宋体" charset="-122"/>
              </a:rPr>
              <a:t>方案，但是带来的负面影响就是资源查找速度慢、带宽占用大等问题。</a:t>
            </a:r>
            <a:endParaRPr lang="en-US" altLang="zh-CN" dirty="0" smtClean="0">
              <a:ea typeface="宋体" charset="-122"/>
            </a:endParaRPr>
          </a:p>
          <a:p>
            <a:r>
              <a:rPr lang="zh-CN" altLang="en-US" dirty="0" smtClean="0">
                <a:ea typeface="宋体" charset="-122"/>
              </a:rPr>
              <a:t>第三代系统结合第一代和第二代系统的优点，通过在</a:t>
            </a:r>
            <a:r>
              <a:rPr lang="zh-CN" altLang="en-US" b="1" dirty="0" smtClean="0">
                <a:ea typeface="宋体" charset="-122"/>
              </a:rPr>
              <a:t>大量节点中选取一些处理能力强、带宽资源丰富的节点作为超级节点</a:t>
            </a:r>
            <a:r>
              <a:rPr lang="zh-CN" altLang="en-US" dirty="0" smtClean="0">
                <a:ea typeface="宋体" charset="-122"/>
              </a:rPr>
              <a:t>来维护系统资源列表和帮助节点进行资源发现和定位。如</a:t>
            </a:r>
            <a:r>
              <a:rPr lang="en-US" altLang="zh-CN" dirty="0" smtClean="0">
                <a:ea typeface="宋体" charset="-122"/>
              </a:rPr>
              <a:t>e-</a:t>
            </a:r>
            <a:r>
              <a:rPr lang="en-US" altLang="zh-CN" dirty="0" err="1" smtClean="0">
                <a:ea typeface="宋体" charset="-122"/>
              </a:rPr>
              <a:t>donkey,e</a:t>
            </a:r>
            <a:r>
              <a:rPr lang="en-US" altLang="zh-CN" dirty="0" smtClean="0">
                <a:ea typeface="宋体" charset="-122"/>
              </a:rPr>
              <a:t>-mule</a:t>
            </a:r>
            <a:r>
              <a:rPr lang="zh-CN" altLang="en-US" dirty="0" smtClean="0">
                <a:ea typeface="宋体" charset="-122"/>
              </a:rPr>
              <a:t>。</a:t>
            </a:r>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9</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a:ln/>
        </p:spPr>
      </p:sp>
      <p:sp>
        <p:nvSpPr>
          <p:cNvPr id="234498" name="Rectangle 3"/>
          <p:cNvSpPr>
            <a:spLocks noGrp="1" noChangeArrowheads="1"/>
          </p:cNvSpPr>
          <p:nvPr>
            <p:ph type="body" idx="1"/>
          </p:nvPr>
        </p:nvSpPr>
        <p:spPr>
          <a:xfrm>
            <a:off x="685800" y="4343400"/>
            <a:ext cx="5486400" cy="4114800"/>
          </a:xfrm>
          <a:noFill/>
          <a:ln/>
        </p:spPr>
        <p:txBody>
          <a:bodyPr/>
          <a:lstStyle/>
          <a:p>
            <a:r>
              <a:rPr lang="zh-CN" altLang="en-US" sz="1200" b="0" u="none" dirty="0" smtClean="0">
                <a:solidFill>
                  <a:srgbClr val="267326"/>
                </a:solidFill>
                <a:ea typeface="黑体" pitchFamily="2" charset="-122"/>
              </a:rPr>
              <a:t>而且，在你下载的同时，你也在上传（别人从你的电脑上下载那个文件的某个部分），所以说在享受别人提供的下载的同时，你也在贡献。</a:t>
            </a:r>
            <a:endParaRPr lang="zh-CN" altLang="en-US" dirty="0"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实际上可以说是一种混合模式。</a:t>
            </a:r>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快播 查封</a:t>
            </a:r>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en-US" sz="1200" b="0" i="0" kern="1200" dirty="0" smtClean="0">
                <a:solidFill>
                  <a:schemeClr val="tx1"/>
                </a:solidFill>
                <a:latin typeface="Times New Roman" pitchFamily="18" charset="0"/>
                <a:ea typeface="宋体" pitchFamily="2" charset="-122"/>
                <a:cs typeface="+mn-cs"/>
              </a:rPr>
              <a:t>华中科技大学</a:t>
            </a:r>
            <a:r>
              <a:rPr kumimoji="1" lang="en-US" altLang="zh-CN" sz="1200" b="0" i="0" kern="1200" dirty="0" smtClean="0">
                <a:solidFill>
                  <a:schemeClr val="tx1"/>
                </a:solidFill>
                <a:latin typeface="Times New Roman" pitchFamily="18" charset="0"/>
                <a:ea typeface="宋体" pitchFamily="2" charset="-122"/>
                <a:cs typeface="+mn-cs"/>
              </a:rPr>
              <a:t>—</a:t>
            </a:r>
            <a:r>
              <a:rPr kumimoji="1" lang="en-US" altLang="zh-CN" sz="1200" b="0" i="0" kern="1200" dirty="0" err="1" smtClean="0">
                <a:solidFill>
                  <a:schemeClr val="tx1"/>
                </a:solidFill>
                <a:latin typeface="Times New Roman" pitchFamily="18" charset="0"/>
                <a:ea typeface="宋体" pitchFamily="2" charset="-122"/>
                <a:cs typeface="+mn-cs"/>
              </a:rPr>
              <a:t>Anysee</a:t>
            </a:r>
            <a:r>
              <a:rPr kumimoji="1" lang="zh-CN" altLang="en-US" sz="1200" b="0" i="0" kern="1200" dirty="0" smtClean="0">
                <a:solidFill>
                  <a:schemeClr val="tx1"/>
                </a:solidFill>
                <a:latin typeface="Times New Roman" pitchFamily="18" charset="0"/>
                <a:ea typeface="宋体" pitchFamily="2" charset="-122"/>
                <a:cs typeface="+mn-cs"/>
              </a:rPr>
              <a:t> 主要用于视屏直播系统</a:t>
            </a:r>
            <a:r>
              <a:rPr kumimoji="1" lang="en-US" altLang="zh-CN" sz="1200" b="0" i="0" kern="1200" dirty="0" smtClean="0">
                <a:solidFill>
                  <a:schemeClr val="tx1"/>
                </a:solidFill>
                <a:latin typeface="Times New Roman" pitchFamily="18" charset="0"/>
                <a:ea typeface="宋体" pitchFamily="2" charset="-122"/>
                <a:cs typeface="+mn-cs"/>
              </a:rPr>
              <a:t>,</a:t>
            </a:r>
            <a:r>
              <a:rPr kumimoji="1" lang="zh-CN" altLang="en-US" sz="1200" b="0" i="0" kern="1200" dirty="0" smtClean="0">
                <a:solidFill>
                  <a:schemeClr val="tx1"/>
                </a:solidFill>
                <a:latin typeface="Times New Roman" pitchFamily="18" charset="0"/>
                <a:ea typeface="宋体" pitchFamily="2" charset="-122"/>
                <a:cs typeface="+mn-cs"/>
              </a:rPr>
              <a:t>它采用的是一对多的服务模式</a:t>
            </a:r>
            <a:endParaRPr lang="zh-CN" altLang="en-US" dirty="0"/>
          </a:p>
        </p:txBody>
      </p:sp>
      <p:sp>
        <p:nvSpPr>
          <p:cNvPr id="4" name="灯片编号占位符 3"/>
          <p:cNvSpPr>
            <a:spLocks noGrp="1"/>
          </p:cNvSpPr>
          <p:nvPr>
            <p:ph type="sldNum" sz="quarter" idx="10"/>
          </p:nvPr>
        </p:nvSpPr>
        <p:spPr/>
        <p:txBody>
          <a:bodyPr/>
          <a:lstStyle/>
          <a:p>
            <a:pPr>
              <a:defRPr/>
            </a:pPr>
            <a:fld id="{7696EB0E-55D5-496D-B1AD-14F06F2B9A88}" type="slidenum">
              <a:rPr lang="en-US" altLang="zh-CN" smtClean="0"/>
              <a:pPr>
                <a:defRPr/>
              </a:pPr>
              <a:t>14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pPr>
              <a:defRPr/>
            </a:pPr>
            <a:fld id="{EB20500D-AE2F-4D48-97E2-B33351724582}"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608C4CE4-0B3C-4CE9-91BF-41643D3D7541}"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pPr>
              <a:defRPr/>
            </a:pPr>
            <a:fld id="{3A79E93C-A238-4462-A33A-11DEBFE32889}"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fld id="{E0A3BD16-6179-4926-A015-522B9E01DC85}"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pPr>
              <a:defRPr/>
            </a:pPr>
            <a:fld id="{B2C6C9D5-C964-45B9-85A3-1585748B9250}"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pPr>
              <a:defRPr/>
            </a:pPr>
            <a:fld id="{24A769BC-AA11-49FC-94C4-02C3E91B731E}"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fld id="{C397F530-5D40-4402-960F-B44F9F8DA1A2}"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6C2EE565-6EC2-468C-ACD5-E05406FA71CE}"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B9D27CFF-C867-4009-9000-4D6461057D67}"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13E3112D-2415-42E3-9798-A89A41153BBA}"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3570C783-3551-4192-B8FB-5BA3C9EAD093}"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26214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263171"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1028" name="Rectangle 4"/>
          <p:cNvSpPr>
            <a:spLocks noGrp="1" noChangeArrowheads="1"/>
          </p:cNvSpPr>
          <p:nvPr>
            <p:ph type="ftr" sz="quarter" idx="3"/>
          </p:nvPr>
        </p:nvSpPr>
        <p:spPr bwMode="auto">
          <a:xfrm>
            <a:off x="6213475" y="4856163"/>
            <a:ext cx="28956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vl1pPr>
          </a:lstStyle>
          <a:p>
            <a:pPr>
              <a:defRPr/>
            </a:pPr>
            <a:fld id="{FB6EE20E-BC2A-415E-B1FC-611D91641E7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26419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hyperlink" Target="http://dl.xunlei.com/xl5.html" TargetMode="External"/><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ctrTitle"/>
          </p:nvPr>
        </p:nvSpPr>
        <p:spPr>
          <a:xfrm>
            <a:off x="2571736" y="2026447"/>
            <a:ext cx="5448321" cy="1046163"/>
          </a:xfrm>
        </p:spPr>
        <p:txBody>
          <a:bodyPr/>
          <a:lstStyle/>
          <a:p>
            <a:r>
              <a:rPr lang="zh-CN" altLang="en-US" sz="4000" dirty="0" smtClean="0">
                <a:solidFill>
                  <a:srgbClr val="003366"/>
                </a:solidFill>
                <a:latin typeface="华文新魏" pitchFamily="2" charset="-122"/>
              </a:rPr>
              <a:t>计算机网络技术</a:t>
            </a:r>
            <a:endParaRPr lang="zh-CN" altLang="en-US" sz="4000" dirty="0" smtClean="0">
              <a:solidFill>
                <a:srgbClr val="003366"/>
              </a:solidFill>
            </a:endParaRPr>
          </a:p>
        </p:txBody>
      </p:sp>
      <p:sp>
        <p:nvSpPr>
          <p:cNvPr id="3" name="副标题 2"/>
          <p:cNvSpPr>
            <a:spLocks noGrp="1"/>
          </p:cNvSpPr>
          <p:nvPr>
            <p:ph type="subTitle" idx="1"/>
          </p:nvPr>
        </p:nvSpPr>
        <p:spPr>
          <a:xfrm>
            <a:off x="2428860" y="3629833"/>
            <a:ext cx="4914900" cy="1014413"/>
          </a:xfrm>
        </p:spPr>
        <p:txBody>
          <a:bodyPr/>
          <a:lstStyle/>
          <a:p>
            <a:r>
              <a:rPr lang="zh-CN" altLang="en-US" sz="2800" dirty="0" smtClean="0">
                <a:solidFill>
                  <a:srgbClr val="003366"/>
                </a:solidFill>
                <a:latin typeface="微软雅黑" pitchFamily="34" charset="-122"/>
                <a:ea typeface="微软雅黑" pitchFamily="34" charset="-122"/>
              </a:rPr>
              <a:t>王宇新</a:t>
            </a:r>
          </a:p>
          <a:p>
            <a:r>
              <a:rPr lang="zh-CN" altLang="en-US" sz="2800" dirty="0"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idx="4294967295"/>
          </p:nvPr>
        </p:nvSpPr>
        <p:spPr>
          <a:xfrm>
            <a:off x="428596" y="754848"/>
            <a:ext cx="3457576" cy="603250"/>
          </a:xfrm>
        </p:spPr>
        <p:txBody>
          <a:bodyPr/>
          <a:lstStyle/>
          <a:p>
            <a:pPr algn="l"/>
            <a:r>
              <a:rPr lang="en-US" altLang="zh-CN" sz="2400" kern="1200" dirty="0">
                <a:solidFill>
                  <a:srgbClr val="007D7A"/>
                </a:solidFill>
                <a:latin typeface="Times New Roman" pitchFamily="18" charset="0"/>
                <a:cs typeface="Times New Roman" pitchFamily="18" charset="0"/>
              </a:rPr>
              <a:t>BT</a:t>
            </a:r>
            <a:r>
              <a:rPr lang="zh-CN" altLang="en-US" sz="2400" kern="1200" dirty="0">
                <a:solidFill>
                  <a:srgbClr val="007D7A"/>
                </a:solidFill>
                <a:latin typeface="Times New Roman" pitchFamily="18" charset="0"/>
                <a:cs typeface="Times New Roman" pitchFamily="18" charset="0"/>
              </a:rPr>
              <a:t>下载方式</a:t>
            </a:r>
          </a:p>
        </p:txBody>
      </p:sp>
      <p:sp>
        <p:nvSpPr>
          <p:cNvPr id="233474" name="Rectangle 3"/>
          <p:cNvSpPr>
            <a:spLocks noGrp="1" noChangeArrowheads="1"/>
          </p:cNvSpPr>
          <p:nvPr>
            <p:ph type="body" idx="4294967295"/>
          </p:nvPr>
        </p:nvSpPr>
        <p:spPr>
          <a:xfrm>
            <a:off x="428596" y="1286660"/>
            <a:ext cx="4964116" cy="722311"/>
          </a:xfrm>
        </p:spPr>
        <p:txBody>
          <a:bodyPr/>
          <a:lstStyle/>
          <a:p>
            <a:pPr marL="273050" indent="-273050">
              <a:lnSpc>
                <a:spcPct val="150000"/>
              </a:lnSpc>
            </a:pPr>
            <a:r>
              <a:rPr lang="zh-CN" altLang="en-US" sz="2000" kern="1200" dirty="0">
                <a:solidFill>
                  <a:srgbClr val="1A3868"/>
                </a:solidFill>
                <a:latin typeface="Times New Roman" pitchFamily="18" charset="0"/>
                <a:ea typeface="微软雅黑" pitchFamily="34" charset="-122"/>
                <a:cs typeface="Times New Roman" pitchFamily="18" charset="0"/>
              </a:rPr>
              <a:t>用</a:t>
            </a:r>
            <a:r>
              <a:rPr lang="en-US" altLang="zh-CN" sz="2000" kern="1200" dirty="0">
                <a:solidFill>
                  <a:srgbClr val="1A3868"/>
                </a:solidFill>
                <a:latin typeface="Times New Roman" pitchFamily="18" charset="0"/>
                <a:ea typeface="微软雅黑" pitchFamily="34" charset="-122"/>
                <a:cs typeface="Times New Roman" pitchFamily="18" charset="0"/>
              </a:rPr>
              <a:t>BT</a:t>
            </a:r>
            <a:r>
              <a:rPr lang="zh-CN" altLang="en-US" sz="2000" kern="1200" dirty="0">
                <a:solidFill>
                  <a:srgbClr val="1A3868"/>
                </a:solidFill>
                <a:latin typeface="Times New Roman" pitchFamily="18" charset="0"/>
                <a:ea typeface="微软雅黑" pitchFamily="34" charset="-122"/>
                <a:cs typeface="Times New Roman" pitchFamily="18" charset="0"/>
              </a:rPr>
              <a:t>下载反而</a:t>
            </a:r>
            <a:r>
              <a:rPr lang="zh-CN" altLang="en-US" sz="2000" kern="1200" dirty="0" smtClean="0">
                <a:solidFill>
                  <a:srgbClr val="1A3868"/>
                </a:solidFill>
                <a:latin typeface="Times New Roman" pitchFamily="18" charset="0"/>
                <a:ea typeface="微软雅黑" pitchFamily="34" charset="-122"/>
                <a:cs typeface="Times New Roman" pitchFamily="18" charset="0"/>
              </a:rPr>
              <a:t>是</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73050" indent="-273050">
              <a:spcBef>
                <a:spcPts val="0"/>
              </a:spcBef>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C00000"/>
                </a:solidFill>
                <a:latin typeface="Times New Roman" pitchFamily="18" charset="0"/>
                <a:ea typeface="微软雅黑" pitchFamily="34" charset="-122"/>
                <a:cs typeface="Times New Roman" pitchFamily="18" charset="0"/>
              </a:rPr>
              <a:t>用户</a:t>
            </a:r>
            <a:r>
              <a:rPr lang="zh-CN" altLang="en-US" sz="2000" kern="1200" dirty="0">
                <a:solidFill>
                  <a:srgbClr val="C00000"/>
                </a:solidFill>
                <a:latin typeface="Times New Roman" pitchFamily="18" charset="0"/>
                <a:ea typeface="微软雅黑" pitchFamily="34" charset="-122"/>
                <a:cs typeface="Times New Roman" pitchFamily="18" charset="0"/>
              </a:rPr>
              <a:t>越多下载越快</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pic>
        <p:nvPicPr>
          <p:cNvPr id="233475" name="Picture 4" descr="soluti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65" y="713579"/>
            <a:ext cx="2215034" cy="1358899"/>
          </a:xfrm>
          <a:prstGeom prst="rect">
            <a:avLst/>
          </a:prstGeom>
          <a:noFill/>
          <a:ln w="9525">
            <a:noFill/>
            <a:miter lim="800000"/>
            <a:headEnd/>
            <a:tailEnd/>
          </a:ln>
        </p:spPr>
      </p:pic>
      <p:sp>
        <p:nvSpPr>
          <p:cNvPr id="233476" name="Rectangle 5"/>
          <p:cNvSpPr>
            <a:spLocks noChangeArrowheads="1"/>
          </p:cNvSpPr>
          <p:nvPr/>
        </p:nvSpPr>
        <p:spPr bwMode="auto">
          <a:xfrm>
            <a:off x="357158" y="2193148"/>
            <a:ext cx="5643602" cy="2522536"/>
          </a:xfrm>
          <a:prstGeom prst="rect">
            <a:avLst/>
          </a:prstGeom>
          <a:noFill/>
          <a:ln w="9525">
            <a:noFill/>
            <a:miter lim="800000"/>
            <a:headEnd/>
            <a:tailEnd/>
          </a:ln>
        </p:spPr>
        <p:txBody>
          <a:bodyPr/>
          <a:lstStyle/>
          <a:p>
            <a:pPr marL="273050" indent="-273050" eaLnBrk="0" hangingPunct="0">
              <a:lnSpc>
                <a:spcPct val="110000"/>
              </a:lnSpc>
              <a:spcBef>
                <a:spcPct val="20000"/>
              </a:spcBef>
              <a:buFontTx/>
              <a:buChar char="•"/>
            </a:pPr>
            <a:r>
              <a:rPr lang="en-US" altLang="zh-CN" sz="2000" b="0" u="none" dirty="0">
                <a:solidFill>
                  <a:srgbClr val="1A3868"/>
                </a:solidFill>
              </a:rPr>
              <a:t>BT</a:t>
            </a:r>
            <a:r>
              <a:rPr lang="zh-CN" altLang="en-US" sz="2000" b="0" u="none" dirty="0">
                <a:solidFill>
                  <a:srgbClr val="1A3868"/>
                </a:solidFill>
              </a:rPr>
              <a:t>首先在上传端把一个文件分成了</a:t>
            </a:r>
            <a:r>
              <a:rPr lang="en-US" altLang="zh-CN" sz="2000" b="0" u="none" dirty="0">
                <a:solidFill>
                  <a:srgbClr val="1A3868"/>
                </a:solidFill>
              </a:rPr>
              <a:t>N</a:t>
            </a:r>
            <a:r>
              <a:rPr lang="zh-CN" altLang="en-US" sz="2000" b="0" u="none" dirty="0">
                <a:solidFill>
                  <a:srgbClr val="1A3868"/>
                </a:solidFill>
              </a:rPr>
              <a:t>个部分，</a:t>
            </a:r>
            <a:r>
              <a:rPr lang="zh-CN" altLang="en-US" sz="2000" u="none" dirty="0">
                <a:solidFill>
                  <a:srgbClr val="1A3868"/>
                </a:solidFill>
              </a:rPr>
              <a:t>甲</a:t>
            </a:r>
            <a:r>
              <a:rPr lang="zh-CN" altLang="en-US" sz="2000" b="0" u="none" dirty="0">
                <a:solidFill>
                  <a:srgbClr val="1A3868"/>
                </a:solidFill>
              </a:rPr>
              <a:t>在服务器随机下载了</a:t>
            </a:r>
            <a:r>
              <a:rPr lang="zh-CN" altLang="en-US" sz="2000" u="none" dirty="0">
                <a:solidFill>
                  <a:srgbClr val="1A3868"/>
                </a:solidFill>
              </a:rPr>
              <a:t>第</a:t>
            </a:r>
            <a:r>
              <a:rPr lang="en-US" altLang="zh-CN" sz="2000" u="none" dirty="0" err="1">
                <a:solidFill>
                  <a:srgbClr val="1A3868"/>
                </a:solidFill>
              </a:rPr>
              <a:t>i</a:t>
            </a:r>
            <a:r>
              <a:rPr lang="zh-CN" altLang="en-US" sz="2000" u="none" dirty="0">
                <a:solidFill>
                  <a:srgbClr val="1A3868"/>
                </a:solidFill>
              </a:rPr>
              <a:t>部分</a:t>
            </a:r>
            <a:r>
              <a:rPr lang="zh-CN" altLang="en-US" sz="2000" b="0" u="none" dirty="0">
                <a:solidFill>
                  <a:srgbClr val="1A3868"/>
                </a:solidFill>
              </a:rPr>
              <a:t>，</a:t>
            </a:r>
            <a:r>
              <a:rPr lang="zh-CN" altLang="en-US" sz="2000" u="none" dirty="0">
                <a:solidFill>
                  <a:srgbClr val="1A3868"/>
                </a:solidFill>
              </a:rPr>
              <a:t>乙</a:t>
            </a:r>
            <a:r>
              <a:rPr lang="zh-CN" altLang="en-US" sz="2000" b="0" u="none" dirty="0">
                <a:solidFill>
                  <a:srgbClr val="1A3868"/>
                </a:solidFill>
              </a:rPr>
              <a:t>在服务器随机下载了</a:t>
            </a:r>
            <a:r>
              <a:rPr lang="zh-CN" altLang="en-US" sz="2000" u="none" dirty="0">
                <a:solidFill>
                  <a:srgbClr val="1A3868"/>
                </a:solidFill>
              </a:rPr>
              <a:t>第</a:t>
            </a:r>
            <a:r>
              <a:rPr lang="en-US" altLang="zh-CN" sz="2000" u="none" dirty="0">
                <a:solidFill>
                  <a:srgbClr val="1A3868"/>
                </a:solidFill>
              </a:rPr>
              <a:t>j</a:t>
            </a:r>
            <a:r>
              <a:rPr lang="zh-CN" altLang="en-US" sz="2000" u="none" dirty="0">
                <a:solidFill>
                  <a:srgbClr val="1A3868"/>
                </a:solidFill>
              </a:rPr>
              <a:t>部分</a:t>
            </a:r>
            <a:r>
              <a:rPr lang="zh-CN" altLang="en-US" sz="2000" b="0" u="none" dirty="0">
                <a:solidFill>
                  <a:srgbClr val="1A3868"/>
                </a:solidFill>
              </a:rPr>
              <a:t>，这样甲的</a:t>
            </a:r>
            <a:r>
              <a:rPr lang="en-US" altLang="zh-CN" sz="2000" b="0" u="none" dirty="0">
                <a:solidFill>
                  <a:srgbClr val="1A3868"/>
                </a:solidFill>
              </a:rPr>
              <a:t>BT</a:t>
            </a:r>
            <a:r>
              <a:rPr lang="zh-CN" altLang="en-US" sz="2000" b="0" u="none" dirty="0">
                <a:solidFill>
                  <a:srgbClr val="1A3868"/>
                </a:solidFill>
              </a:rPr>
              <a:t>就会根据情况到乙的电脑上去下载乙已经下载好的</a:t>
            </a:r>
            <a:r>
              <a:rPr lang="en-US" altLang="zh-CN" sz="2000" b="0" u="none" dirty="0">
                <a:solidFill>
                  <a:srgbClr val="1A3868"/>
                </a:solidFill>
              </a:rPr>
              <a:t>j</a:t>
            </a:r>
            <a:r>
              <a:rPr lang="zh-CN" altLang="en-US" sz="2000" b="0" u="none" dirty="0">
                <a:solidFill>
                  <a:srgbClr val="1A3868"/>
                </a:solidFill>
              </a:rPr>
              <a:t>部分，</a:t>
            </a:r>
            <a:r>
              <a:rPr lang="zh-CN" altLang="en-US" sz="2000" b="0" u="none" dirty="0" smtClean="0">
                <a:solidFill>
                  <a:srgbClr val="1A3868"/>
                </a:solidFill>
              </a:rPr>
              <a:t>乙也会到</a:t>
            </a:r>
            <a:r>
              <a:rPr lang="zh-CN" altLang="en-US" sz="2000" b="0" u="none" dirty="0">
                <a:solidFill>
                  <a:srgbClr val="1A3868"/>
                </a:solidFill>
              </a:rPr>
              <a:t>甲的电脑上去下载甲已经下载</a:t>
            </a:r>
            <a:r>
              <a:rPr lang="zh-CN" altLang="en-US" sz="2000" b="0" u="none" dirty="0" smtClean="0">
                <a:solidFill>
                  <a:srgbClr val="1A3868"/>
                </a:solidFill>
              </a:rPr>
              <a:t>好的</a:t>
            </a:r>
            <a:r>
              <a:rPr lang="zh-CN" altLang="en-US" sz="2000" b="0" i="1" u="none" dirty="0" smtClean="0">
                <a:solidFill>
                  <a:srgbClr val="1A3868"/>
                </a:solidFill>
              </a:rPr>
              <a:t> </a:t>
            </a:r>
            <a:r>
              <a:rPr lang="en-US" altLang="zh-CN" sz="2000" b="0" i="1" u="none" dirty="0" err="1" smtClean="0">
                <a:solidFill>
                  <a:srgbClr val="1A3868"/>
                </a:solidFill>
              </a:rPr>
              <a:t>i</a:t>
            </a:r>
            <a:r>
              <a:rPr lang="en-US" altLang="zh-CN" sz="2000" b="0" i="1" u="none" dirty="0" smtClean="0">
                <a:solidFill>
                  <a:srgbClr val="1A3868"/>
                </a:solidFill>
              </a:rPr>
              <a:t> </a:t>
            </a:r>
            <a:r>
              <a:rPr lang="zh-CN" altLang="en-US" sz="2000" b="0" u="none" dirty="0" smtClean="0">
                <a:solidFill>
                  <a:srgbClr val="1A3868"/>
                </a:solidFill>
              </a:rPr>
              <a:t>部分</a:t>
            </a:r>
            <a:r>
              <a:rPr lang="zh-CN" altLang="en-US" sz="2000" b="0" u="none" dirty="0">
                <a:solidFill>
                  <a:srgbClr val="1A3868"/>
                </a:solidFill>
              </a:rPr>
              <a:t>，</a:t>
            </a:r>
            <a:r>
              <a:rPr lang="zh-CN" altLang="en-US" sz="2000" b="0" u="none" dirty="0" smtClean="0">
                <a:solidFill>
                  <a:srgbClr val="1A3868"/>
                </a:solidFill>
              </a:rPr>
              <a:t>这样不但</a:t>
            </a:r>
            <a:r>
              <a:rPr lang="zh-CN" altLang="en-US" sz="2000" b="0" u="none" dirty="0">
                <a:solidFill>
                  <a:srgbClr val="1A3868"/>
                </a:solidFill>
              </a:rPr>
              <a:t>减轻了服务器端的负荷，也加快了用户方（甲乙）的下载速度</a:t>
            </a:r>
            <a:r>
              <a:rPr lang="zh-CN" altLang="en-US" sz="2000" b="0" u="none" dirty="0" smtClean="0">
                <a:solidFill>
                  <a:srgbClr val="1A3868"/>
                </a:solidFill>
              </a:rPr>
              <a:t>，提高了效率。</a:t>
            </a:r>
            <a:endParaRPr lang="zh-CN" altLang="en-US" sz="2000" b="0" u="none" dirty="0">
              <a:solidFill>
                <a:srgbClr val="1A3868"/>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标题 1"/>
          <p:cNvSpPr>
            <a:spLocks noGrp="1"/>
          </p:cNvSpPr>
          <p:nvPr>
            <p:ph type="title" idx="4294967295"/>
          </p:nvPr>
        </p:nvSpPr>
        <p:spPr>
          <a:xfrm>
            <a:off x="500079" y="715162"/>
            <a:ext cx="6429375" cy="857250"/>
          </a:xfrm>
        </p:spPr>
        <p:txBody>
          <a:bodyPr/>
          <a:lstStyle/>
          <a:p>
            <a:pPr algn="l"/>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即时</a:t>
            </a:r>
            <a:r>
              <a:rPr lang="zh-CN" altLang="en-US" sz="2400" kern="1200" dirty="0">
                <a:solidFill>
                  <a:srgbClr val="007D7A"/>
                </a:solidFill>
                <a:latin typeface="Times New Roman" pitchFamily="18" charset="0"/>
                <a:cs typeface="Times New Roman" pitchFamily="18" charset="0"/>
              </a:rPr>
              <a:t>通信</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软件</a:t>
            </a:r>
          </a:p>
        </p:txBody>
      </p:sp>
      <p:sp>
        <p:nvSpPr>
          <p:cNvPr id="236546" name="内容占位符 2"/>
          <p:cNvSpPr>
            <a:spLocks noGrp="1"/>
          </p:cNvSpPr>
          <p:nvPr>
            <p:ph sz="half" idx="4294967295"/>
          </p:nvPr>
        </p:nvSpPr>
        <p:spPr>
          <a:xfrm>
            <a:off x="571472" y="1429536"/>
            <a:ext cx="3116262" cy="3087688"/>
          </a:xfrm>
        </p:spPr>
        <p:txBody>
          <a:bodyPr/>
          <a:lstStyle/>
          <a:p>
            <a:r>
              <a:rPr lang="en-US" altLang="zh-CN" sz="2000" kern="1200" dirty="0">
                <a:solidFill>
                  <a:srgbClr val="1A3868"/>
                </a:solidFill>
                <a:latin typeface="Times New Roman" pitchFamily="18" charset="0"/>
                <a:ea typeface="微软雅黑" pitchFamily="34" charset="-122"/>
                <a:cs typeface="Times New Roman" pitchFamily="18" charset="0"/>
              </a:rPr>
              <a:t>ICQ</a:t>
            </a:r>
          </a:p>
          <a:p>
            <a:r>
              <a:rPr lang="en-US" altLang="zh-CN" sz="2000" kern="1200" dirty="0">
                <a:solidFill>
                  <a:srgbClr val="1A3868"/>
                </a:solidFill>
                <a:latin typeface="Times New Roman" pitchFamily="18" charset="0"/>
                <a:ea typeface="微软雅黑" pitchFamily="34" charset="-122"/>
                <a:cs typeface="Times New Roman" pitchFamily="18" charset="0"/>
              </a:rPr>
              <a:t>MSN</a:t>
            </a:r>
          </a:p>
          <a:p>
            <a:r>
              <a:rPr lang="en-US" altLang="zh-CN" sz="2000" kern="1200" dirty="0">
                <a:solidFill>
                  <a:srgbClr val="1A3868"/>
                </a:solidFill>
                <a:latin typeface="Times New Roman" pitchFamily="18" charset="0"/>
                <a:ea typeface="微软雅黑" pitchFamily="34" charset="-122"/>
                <a:cs typeface="Times New Roman" pitchFamily="18" charset="0"/>
              </a:rPr>
              <a:t>QQ</a:t>
            </a:r>
          </a:p>
          <a:p>
            <a:r>
              <a:rPr lang="en-US" altLang="zh-CN" sz="2000" kern="1200" dirty="0">
                <a:solidFill>
                  <a:srgbClr val="1A3868"/>
                </a:solidFill>
                <a:latin typeface="Times New Roman" pitchFamily="18" charset="0"/>
                <a:ea typeface="微软雅黑" pitchFamily="34" charset="-122"/>
                <a:cs typeface="Times New Roman" pitchFamily="18" charset="0"/>
              </a:rPr>
              <a:t>Skype</a:t>
            </a:r>
          </a:p>
        </p:txBody>
      </p:sp>
      <p:sp>
        <p:nvSpPr>
          <p:cNvPr id="236547" name="内容占位符 4"/>
          <p:cNvSpPr>
            <a:spLocks noGrp="1"/>
          </p:cNvSpPr>
          <p:nvPr>
            <p:ph sz="half" idx="4294967295"/>
          </p:nvPr>
        </p:nvSpPr>
        <p:spPr>
          <a:xfrm>
            <a:off x="2357422" y="1429536"/>
            <a:ext cx="2500330" cy="1658148"/>
          </a:xfrm>
        </p:spPr>
        <p:txBody>
          <a:bodyPr/>
          <a:lstStyle/>
          <a:p>
            <a:r>
              <a:rPr lang="en-US" altLang="zh-CN" sz="2000" kern="1200" dirty="0" err="1">
                <a:solidFill>
                  <a:srgbClr val="1A3868"/>
                </a:solidFill>
                <a:latin typeface="Times New Roman" pitchFamily="18" charset="0"/>
                <a:ea typeface="微软雅黑" pitchFamily="34" charset="-122"/>
                <a:cs typeface="Times New Roman" pitchFamily="18" charset="0"/>
              </a:rPr>
              <a:t>Gtalk</a:t>
            </a:r>
            <a:endParaRPr lang="en-US" altLang="zh-CN" sz="2000" kern="1200" dirty="0">
              <a:solidFill>
                <a:srgbClr val="1A3868"/>
              </a:solidFill>
              <a:latin typeface="Times New Roman" pitchFamily="18" charset="0"/>
              <a:ea typeface="微软雅黑" pitchFamily="34" charset="-122"/>
              <a:cs typeface="Times New Roman" pitchFamily="18" charset="0"/>
            </a:endParaRPr>
          </a:p>
          <a:p>
            <a:r>
              <a:rPr lang="zh-CN" altLang="en-US" sz="2000" kern="1200" dirty="0">
                <a:solidFill>
                  <a:srgbClr val="1A3868"/>
                </a:solidFill>
                <a:latin typeface="Times New Roman" pitchFamily="18" charset="0"/>
                <a:ea typeface="微软雅黑" pitchFamily="34" charset="-122"/>
                <a:cs typeface="Times New Roman" pitchFamily="18" charset="0"/>
              </a:rPr>
              <a:t>雅虎通</a:t>
            </a:r>
            <a:endParaRPr lang="en-US" altLang="zh-CN" sz="2000" kern="1200" dirty="0">
              <a:solidFill>
                <a:srgbClr val="1A3868"/>
              </a:solidFill>
              <a:latin typeface="Times New Roman" pitchFamily="18" charset="0"/>
              <a:ea typeface="微软雅黑" pitchFamily="34" charset="-122"/>
              <a:cs typeface="Times New Roman" pitchFamily="18" charset="0"/>
            </a:endParaRPr>
          </a:p>
          <a:p>
            <a:r>
              <a:rPr lang="zh-CN" altLang="en-US" sz="2000" kern="1200" dirty="0">
                <a:solidFill>
                  <a:srgbClr val="1A3868"/>
                </a:solidFill>
                <a:latin typeface="Times New Roman" pitchFamily="18" charset="0"/>
                <a:ea typeface="微软雅黑" pitchFamily="34" charset="-122"/>
                <a:cs typeface="Times New Roman" pitchFamily="18" charset="0"/>
              </a:rPr>
              <a:t>网易泡泡</a:t>
            </a:r>
          </a:p>
          <a:p>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pic>
        <p:nvPicPr>
          <p:cNvPr id="236548" name="Picture 21" descr="http://www.v2bb.com/wp-content/uploads/2009/05/skype-logo-1-medium.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7620" y="3280584"/>
            <a:ext cx="1282700" cy="1282700"/>
          </a:xfrm>
          <a:prstGeom prst="rect">
            <a:avLst/>
          </a:prstGeom>
          <a:noFill/>
          <a:ln w="9525">
            <a:noFill/>
            <a:miter lim="800000"/>
            <a:headEnd/>
            <a:tailEnd/>
          </a:ln>
        </p:spPr>
      </p:pic>
      <p:pic>
        <p:nvPicPr>
          <p:cNvPr id="236549" name="Picture 7" descr="bki-20090715002258-82643009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346331" y="3207559"/>
            <a:ext cx="1127125" cy="1492250"/>
          </a:xfrm>
          <a:prstGeom prst="rect">
            <a:avLst/>
          </a:prstGeom>
          <a:noFill/>
          <a:ln w="9525">
            <a:noFill/>
            <a:miter lim="800000"/>
            <a:headEnd/>
            <a:tailEnd/>
          </a:ln>
        </p:spPr>
      </p:pic>
      <p:sp>
        <p:nvSpPr>
          <p:cNvPr id="236550" name="AutoShape 8" descr="u=1322096404,1386750659&amp;fm=21&amp;gp=0"/>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zh-CN" altLang="en-US"/>
          </a:p>
        </p:txBody>
      </p:sp>
      <p:sp>
        <p:nvSpPr>
          <p:cNvPr id="236551" name="AutoShape 9" descr="u=1322096404,1386750659&amp;fm=21&amp;gp=0"/>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zh-CN" altLang="en-US"/>
          </a:p>
        </p:txBody>
      </p:sp>
      <p:sp>
        <p:nvSpPr>
          <p:cNvPr id="236552" name="AutoShape 10" descr="u=1322096404,1386750659&amp;fm=21&amp;gp=0"/>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zh-CN" altLang="en-US"/>
          </a:p>
        </p:txBody>
      </p:sp>
      <p:pic>
        <p:nvPicPr>
          <p:cNvPr id="236553" name="Picture 11" descr="msn水晶图标图片"/>
          <p:cNvPicPr>
            <a:picLocks noChangeAspect="1" noChangeArrowheads="1"/>
          </p:cNvPicPr>
          <p:nvPr/>
        </p:nvPicPr>
        <p:blipFill>
          <a:blip r:embed="rId4" cstate="print"/>
          <a:srcRect/>
          <a:stretch>
            <a:fillRect/>
          </a:stretch>
        </p:blipFill>
        <p:spPr bwMode="auto">
          <a:xfrm>
            <a:off x="636569" y="3144048"/>
            <a:ext cx="1363663" cy="136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6" name="标题 1"/>
          <p:cNvSpPr>
            <a:spLocks noGrp="1"/>
          </p:cNvSpPr>
          <p:nvPr>
            <p:ph type="title" idx="4294967295"/>
          </p:nvPr>
        </p:nvSpPr>
        <p:spPr>
          <a:xfrm>
            <a:off x="285720" y="643718"/>
            <a:ext cx="4572032" cy="727068"/>
          </a:xfrm>
        </p:spPr>
        <p:txBody>
          <a:bodyPr/>
          <a:lstStyle/>
          <a:p>
            <a:pPr algn="l">
              <a:lnSpc>
                <a:spcPct val="150000"/>
              </a:lnSpc>
            </a:pPr>
            <a:r>
              <a:rPr lang="en-US" altLang="zh-CN" sz="2400" kern="1200" dirty="0">
                <a:solidFill>
                  <a:srgbClr val="007D7A"/>
                </a:solidFill>
                <a:latin typeface="Times New Roman" pitchFamily="18" charset="0"/>
                <a:cs typeface="Times New Roman" pitchFamily="18" charset="0"/>
              </a:rPr>
              <a:t>QQ</a:t>
            </a:r>
            <a:r>
              <a:rPr lang="zh-CN" altLang="en-US" sz="2400" kern="1200" dirty="0" smtClean="0">
                <a:solidFill>
                  <a:srgbClr val="007D7A"/>
                </a:solidFill>
                <a:latin typeface="Times New Roman" pitchFamily="18" charset="0"/>
                <a:cs typeface="Times New Roman" pitchFamily="18" charset="0"/>
              </a:rPr>
              <a:t>属于集中式</a:t>
            </a:r>
            <a:r>
              <a:rPr lang="en-US" altLang="zh-CN" sz="2400" kern="1200" dirty="0" smtClean="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结构</a:t>
            </a:r>
          </a:p>
        </p:txBody>
      </p:sp>
      <p:sp>
        <p:nvSpPr>
          <p:cNvPr id="2375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2375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37575" name="Object 1"/>
          <p:cNvGraphicFramePr>
            <a:graphicFrameLocks noChangeAspect="1"/>
          </p:cNvGraphicFramePr>
          <p:nvPr/>
        </p:nvGraphicFramePr>
        <p:xfrm>
          <a:off x="928662" y="1333861"/>
          <a:ext cx="4357718" cy="3667575"/>
        </p:xfrm>
        <a:graphic>
          <a:graphicData uri="http://schemas.openxmlformats.org/presentationml/2006/ole">
            <p:oleObj spid="_x0000_s237575" name="Visio" r:id="rId4" imgW="3640628" imgH="2926797" progId="Visio.Drawing.11">
              <p:embed/>
            </p:oleObj>
          </a:graphicData>
        </a:graphic>
      </p:graphicFrame>
      <p:sp>
        <p:nvSpPr>
          <p:cNvPr id="6" name="椭圆 5"/>
          <p:cNvSpPr/>
          <p:nvPr/>
        </p:nvSpPr>
        <p:spPr bwMode="auto">
          <a:xfrm>
            <a:off x="785786" y="2572544"/>
            <a:ext cx="2643206" cy="1143008"/>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标题 1"/>
          <p:cNvSpPr>
            <a:spLocks noGrp="1"/>
          </p:cNvSpPr>
          <p:nvPr>
            <p:ph type="title" idx="4294967295"/>
          </p:nvPr>
        </p:nvSpPr>
        <p:spPr>
          <a:xfrm>
            <a:off x="428641" y="715162"/>
            <a:ext cx="6429375" cy="857250"/>
          </a:xfrm>
        </p:spPr>
        <p:txBody>
          <a:bodyPr/>
          <a:lstStyle/>
          <a:p>
            <a:pPr algn="l"/>
            <a:r>
              <a:rPr lang="en-US" altLang="zh-CN" sz="2400" kern="1200" dirty="0" smtClean="0">
                <a:solidFill>
                  <a:srgbClr val="007D7A"/>
                </a:solidFill>
                <a:latin typeface="Times New Roman" pitchFamily="18" charset="0"/>
                <a:cs typeface="Times New Roman" pitchFamily="18" charset="0"/>
              </a:rPr>
              <a:t>3. </a:t>
            </a:r>
            <a:r>
              <a:rPr lang="zh-CN" altLang="en-US" sz="2400" kern="1200" dirty="0" smtClean="0">
                <a:solidFill>
                  <a:srgbClr val="007D7A"/>
                </a:solidFill>
                <a:latin typeface="Times New Roman" pitchFamily="18" charset="0"/>
                <a:cs typeface="Times New Roman" pitchFamily="18" charset="0"/>
              </a:rPr>
              <a:t>流</a:t>
            </a:r>
            <a:r>
              <a:rPr lang="zh-CN" altLang="en-US" sz="2400" kern="1200" dirty="0">
                <a:solidFill>
                  <a:srgbClr val="007D7A"/>
                </a:solidFill>
                <a:latin typeface="Times New Roman" pitchFamily="18" charset="0"/>
                <a:cs typeface="Times New Roman" pitchFamily="18" charset="0"/>
              </a:rPr>
              <a:t>媒体</a:t>
            </a:r>
            <a:r>
              <a:rPr lang="pt-BR"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软件</a:t>
            </a:r>
          </a:p>
        </p:txBody>
      </p:sp>
      <p:sp>
        <p:nvSpPr>
          <p:cNvPr id="238594" name="内容占位符 2"/>
          <p:cNvSpPr>
            <a:spLocks noGrp="1"/>
          </p:cNvSpPr>
          <p:nvPr>
            <p:ph idx="4294967295"/>
          </p:nvPr>
        </p:nvSpPr>
        <p:spPr>
          <a:xfrm>
            <a:off x="428596" y="1464483"/>
            <a:ext cx="5357850" cy="3179763"/>
          </a:xfrm>
        </p:spPr>
        <p:txBody>
          <a:bodyPr/>
          <a:lstStyle/>
          <a:p>
            <a:pPr marL="273050" indent="-273050">
              <a:lnSpc>
                <a:spcPct val="11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基于</a:t>
            </a:r>
            <a:r>
              <a:rPr lang="zh-CN" altLang="en-US" sz="2000" kern="1200" dirty="0">
                <a:solidFill>
                  <a:srgbClr val="1A3868"/>
                </a:solidFill>
                <a:latin typeface="Times New Roman" pitchFamily="18" charset="0"/>
                <a:ea typeface="微软雅黑" pitchFamily="34" charset="-122"/>
                <a:cs typeface="Times New Roman" pitchFamily="18" charset="0"/>
              </a:rPr>
              <a:t>互联网的网络电视的应用推动</a:t>
            </a:r>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技术在</a:t>
            </a:r>
            <a:r>
              <a:rPr lang="zh-CN" altLang="en-US" sz="2000" kern="1200" dirty="0">
                <a:solidFill>
                  <a:srgbClr val="C00000"/>
                </a:solidFill>
                <a:latin typeface="Times New Roman" pitchFamily="18" charset="0"/>
                <a:ea typeface="微软雅黑" pitchFamily="34" charset="-122"/>
                <a:cs typeface="Times New Roman" pitchFamily="18" charset="0"/>
              </a:rPr>
              <a:t>流媒体</a:t>
            </a:r>
            <a:r>
              <a:rPr lang="zh-CN" altLang="en-US" sz="2000" kern="1200" dirty="0">
                <a:solidFill>
                  <a:srgbClr val="1A3868"/>
                </a:solidFill>
                <a:latin typeface="Times New Roman" pitchFamily="18" charset="0"/>
                <a:ea typeface="微软雅黑" pitchFamily="34" charset="-122"/>
                <a:cs typeface="Times New Roman" pitchFamily="18" charset="0"/>
              </a:rPr>
              <a:t>应用中的研究</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73050" indent="-273050">
              <a:lnSpc>
                <a:spcPct val="11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典型</a:t>
            </a:r>
            <a:r>
              <a:rPr lang="zh-CN" altLang="en-US" sz="2000" kern="1200" dirty="0">
                <a:solidFill>
                  <a:srgbClr val="1A3868"/>
                </a:solidFill>
                <a:latin typeface="Times New Roman" pitchFamily="18" charset="0"/>
                <a:ea typeface="微软雅黑" pitchFamily="34" charset="-122"/>
                <a:cs typeface="Times New Roman" pitchFamily="18" charset="0"/>
              </a:rPr>
              <a:t>的流媒体</a:t>
            </a:r>
            <a:r>
              <a:rPr lang="pt-BR"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软件有：</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581025" lvl="1" indent="-307975">
              <a:lnSpc>
                <a:spcPct val="110000"/>
              </a:lnSpc>
            </a:pPr>
            <a:r>
              <a:rPr lang="en-US" altLang="zh-CN" kern="1200" dirty="0" err="1">
                <a:solidFill>
                  <a:srgbClr val="1A3868"/>
                </a:solidFill>
                <a:latin typeface="Times New Roman" pitchFamily="18" charset="0"/>
                <a:ea typeface="微软雅黑" pitchFamily="34" charset="-122"/>
                <a:cs typeface="Times New Roman" pitchFamily="18" charset="0"/>
              </a:rPr>
              <a:t>AnySee</a:t>
            </a:r>
            <a:endParaRPr lang="en-US" altLang="zh-CN" kern="1200" dirty="0">
              <a:solidFill>
                <a:srgbClr val="1A3868"/>
              </a:solidFill>
              <a:latin typeface="Times New Roman" pitchFamily="18" charset="0"/>
              <a:ea typeface="微软雅黑" pitchFamily="34" charset="-122"/>
              <a:cs typeface="Times New Roman" pitchFamily="18" charset="0"/>
            </a:endParaRPr>
          </a:p>
          <a:p>
            <a:pPr marL="581025" lvl="1" indent="-307975">
              <a:lnSpc>
                <a:spcPct val="110000"/>
              </a:lnSpc>
            </a:pPr>
            <a:r>
              <a:rPr lang="pt-BR" altLang="zh-CN" kern="1200" dirty="0">
                <a:solidFill>
                  <a:srgbClr val="1A3868"/>
                </a:solidFill>
                <a:latin typeface="Times New Roman" pitchFamily="18" charset="0"/>
                <a:ea typeface="微软雅黑" pitchFamily="34" charset="-122"/>
                <a:cs typeface="Times New Roman" pitchFamily="18" charset="0"/>
              </a:rPr>
              <a:t>PPLive</a:t>
            </a:r>
          </a:p>
          <a:p>
            <a:pPr marL="581025" lvl="1" indent="-307975">
              <a:lnSpc>
                <a:spcPct val="110000"/>
              </a:lnSpc>
            </a:pPr>
            <a:r>
              <a:rPr lang="en-US" altLang="zh-CN" kern="1200" dirty="0" err="1">
                <a:solidFill>
                  <a:srgbClr val="1A3868"/>
                </a:solidFill>
                <a:latin typeface="Times New Roman" pitchFamily="18" charset="0"/>
                <a:ea typeface="微软雅黑" pitchFamily="34" charset="-122"/>
                <a:cs typeface="Times New Roman" pitchFamily="18" charset="0"/>
              </a:rPr>
              <a:t>TvAnts</a:t>
            </a:r>
            <a:endParaRPr lang="zh-CN" altLang="en-US"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3" name="标题 1"/>
          <p:cNvSpPr>
            <a:spLocks noGrp="1"/>
          </p:cNvSpPr>
          <p:nvPr>
            <p:ph type="title" idx="4294967295"/>
          </p:nvPr>
        </p:nvSpPr>
        <p:spPr>
          <a:xfrm>
            <a:off x="285750" y="689760"/>
            <a:ext cx="6429375" cy="668338"/>
          </a:xfrm>
        </p:spPr>
        <p:txBody>
          <a:bodyPr/>
          <a:lstStyle/>
          <a:p>
            <a:pPr algn="l"/>
            <a:r>
              <a:rPr lang="en-US" altLang="zh-CN" sz="2400" kern="1200" dirty="0" err="1">
                <a:solidFill>
                  <a:srgbClr val="007D7A"/>
                </a:solidFill>
                <a:latin typeface="Times New Roman" pitchFamily="18" charset="0"/>
                <a:cs typeface="Times New Roman" pitchFamily="18" charset="0"/>
              </a:rPr>
              <a:t>AnySee</a:t>
            </a:r>
            <a:r>
              <a:rPr lang="zh-CN" altLang="en-US" sz="2400" kern="1200" dirty="0">
                <a:solidFill>
                  <a:srgbClr val="007D7A"/>
                </a:solidFill>
                <a:latin typeface="Times New Roman" pitchFamily="18" charset="0"/>
                <a:cs typeface="Times New Roman" pitchFamily="18" charset="0"/>
              </a:rPr>
              <a:t>结构示意图</a:t>
            </a:r>
          </a:p>
        </p:txBody>
      </p:sp>
      <p:sp>
        <p:nvSpPr>
          <p:cNvPr id="23962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39622" name="Object 5"/>
          <p:cNvGraphicFramePr>
            <a:graphicFrameLocks noChangeAspect="1"/>
          </p:cNvGraphicFramePr>
          <p:nvPr/>
        </p:nvGraphicFramePr>
        <p:xfrm>
          <a:off x="636329" y="1311277"/>
          <a:ext cx="5793059" cy="3761597"/>
        </p:xfrm>
        <a:graphic>
          <a:graphicData uri="http://schemas.openxmlformats.org/presentationml/2006/ole">
            <p:oleObj spid="_x0000_s239622" name="Visio" r:id="rId4" imgW="4534593" imgH="2945192" progId="Visio.Drawing.11">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标题 1"/>
          <p:cNvSpPr>
            <a:spLocks noGrp="1"/>
          </p:cNvSpPr>
          <p:nvPr>
            <p:ph type="title" idx="4294967295"/>
          </p:nvPr>
        </p:nvSpPr>
        <p:spPr>
          <a:xfrm>
            <a:off x="500079" y="715162"/>
            <a:ext cx="6429375" cy="857250"/>
          </a:xfrm>
        </p:spPr>
        <p:txBody>
          <a:bodyPr/>
          <a:lstStyle/>
          <a:p>
            <a:pPr algn="l"/>
            <a:r>
              <a:rPr lang="en-US" altLang="zh-CN" sz="2400" kern="1200" dirty="0" smtClean="0">
                <a:solidFill>
                  <a:srgbClr val="007D7A"/>
                </a:solidFill>
                <a:latin typeface="Times New Roman" pitchFamily="18" charset="0"/>
                <a:cs typeface="Times New Roman" pitchFamily="18" charset="0"/>
              </a:rPr>
              <a:t>4. </a:t>
            </a:r>
            <a:r>
              <a:rPr lang="zh-CN" altLang="en-US" sz="2400" kern="1200" dirty="0" smtClean="0">
                <a:solidFill>
                  <a:srgbClr val="007D7A"/>
                </a:solidFill>
                <a:latin typeface="Times New Roman" pitchFamily="18" charset="0"/>
                <a:cs typeface="Times New Roman" pitchFamily="18" charset="0"/>
              </a:rPr>
              <a:t>共享</a:t>
            </a:r>
            <a:r>
              <a:rPr lang="zh-CN" altLang="en-US" sz="2400" kern="1200" dirty="0">
                <a:solidFill>
                  <a:srgbClr val="007D7A"/>
                </a:solidFill>
                <a:latin typeface="Times New Roman" pitchFamily="18" charset="0"/>
                <a:cs typeface="Times New Roman" pitchFamily="18" charset="0"/>
              </a:rPr>
              <a:t>存储</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软件</a:t>
            </a:r>
          </a:p>
        </p:txBody>
      </p:sp>
      <p:sp>
        <p:nvSpPr>
          <p:cNvPr id="240642" name="内容占位符 2"/>
          <p:cNvSpPr>
            <a:spLocks noGrp="1"/>
          </p:cNvSpPr>
          <p:nvPr>
            <p:ph idx="4294967295"/>
          </p:nvPr>
        </p:nvSpPr>
        <p:spPr>
          <a:xfrm>
            <a:off x="571472" y="1464483"/>
            <a:ext cx="5643602" cy="3179763"/>
          </a:xfrm>
        </p:spPr>
        <p:txBody>
          <a:bodyPr/>
          <a:lstStyle/>
          <a:p>
            <a:pPr>
              <a:lnSpc>
                <a:spcPct val="110000"/>
              </a:lnSpc>
              <a:spcBef>
                <a:spcPts val="600"/>
              </a:spcBef>
              <a:buFontTx/>
              <a:buNone/>
            </a:pPr>
            <a:r>
              <a:rPr lang="zh-CN" altLang="en-US" sz="2000" kern="1200" dirty="0">
                <a:solidFill>
                  <a:srgbClr val="1A3868"/>
                </a:solidFill>
                <a:latin typeface="Times New Roman" pitchFamily="18" charset="0"/>
                <a:ea typeface="微软雅黑" pitchFamily="34" charset="-122"/>
                <a:cs typeface="Times New Roman" pitchFamily="18" charset="0"/>
              </a:rPr>
              <a:t>共享存储</a:t>
            </a:r>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软件主要有</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10000"/>
              </a:lnSpc>
              <a:spcBef>
                <a:spcPts val="600"/>
              </a:spcBef>
            </a:pPr>
            <a:r>
              <a:rPr lang="en-US" altLang="zh-CN" sz="2000" kern="1200" dirty="0">
                <a:solidFill>
                  <a:srgbClr val="1A3868"/>
                </a:solidFill>
                <a:latin typeface="Times New Roman" pitchFamily="18" charset="0"/>
                <a:ea typeface="微软雅黑" pitchFamily="34" charset="-122"/>
                <a:cs typeface="Times New Roman" pitchFamily="18" charset="0"/>
              </a:rPr>
              <a:t>Tapestry</a:t>
            </a:r>
          </a:p>
          <a:p>
            <a:pPr marL="273050" indent="-273050">
              <a:lnSpc>
                <a:spcPct val="110000"/>
              </a:lnSpc>
              <a:spcBef>
                <a:spcPts val="600"/>
              </a:spcBef>
            </a:pPr>
            <a:r>
              <a:rPr lang="fr-FR" altLang="zh-CN" sz="2000" kern="1200" dirty="0">
                <a:solidFill>
                  <a:srgbClr val="1A3868"/>
                </a:solidFill>
                <a:latin typeface="Times New Roman" pitchFamily="18" charset="0"/>
                <a:ea typeface="微软雅黑" pitchFamily="34" charset="-122"/>
                <a:cs typeface="Times New Roman" pitchFamily="18" charset="0"/>
              </a:rPr>
              <a:t>OceanStore</a:t>
            </a:r>
          </a:p>
          <a:p>
            <a:pPr marL="273050" indent="-273050">
              <a:lnSpc>
                <a:spcPct val="110000"/>
              </a:lnSpc>
              <a:spcBef>
                <a:spcPts val="600"/>
              </a:spcBef>
            </a:pPr>
            <a:r>
              <a:rPr lang="en-US" altLang="zh-CN" sz="2000" kern="1200" dirty="0">
                <a:solidFill>
                  <a:srgbClr val="1A3868"/>
                </a:solidFill>
                <a:latin typeface="Times New Roman" pitchFamily="18" charset="0"/>
                <a:ea typeface="微软雅黑" pitchFamily="34" charset="-122"/>
                <a:cs typeface="Times New Roman" pitchFamily="18" charset="0"/>
              </a:rPr>
              <a:t>Pastry</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1" name="标题 1"/>
          <p:cNvSpPr>
            <a:spLocks noGrp="1"/>
          </p:cNvSpPr>
          <p:nvPr>
            <p:ph type="title" idx="4294967295"/>
          </p:nvPr>
        </p:nvSpPr>
        <p:spPr>
          <a:xfrm>
            <a:off x="428625" y="643724"/>
            <a:ext cx="8029575" cy="857250"/>
          </a:xfrm>
        </p:spPr>
        <p:txBody>
          <a:bodyPr/>
          <a:lstStyle/>
          <a:p>
            <a:pPr algn="l"/>
            <a:r>
              <a:rPr lang="en-US" altLang="zh-CN" sz="2400" kern="1200" dirty="0" err="1" smtClean="0">
                <a:solidFill>
                  <a:srgbClr val="007D7A"/>
                </a:solidFill>
                <a:latin typeface="Times New Roman" pitchFamily="18" charset="0"/>
                <a:cs typeface="Times New Roman" pitchFamily="18" charset="0"/>
              </a:rPr>
              <a:t>OceanStore</a:t>
            </a:r>
            <a:r>
              <a:rPr lang="en-US" altLang="zh-CN" sz="2400" kern="1200" dirty="0" smtClean="0">
                <a:solidFill>
                  <a:srgbClr val="007D7A"/>
                </a:solidFill>
                <a:latin typeface="Times New Roman" pitchFamily="18" charset="0"/>
                <a:cs typeface="Times New Roman" pitchFamily="18" charset="0"/>
              </a:rPr>
              <a:t> </a:t>
            </a:r>
            <a:r>
              <a:rPr lang="zh-CN" altLang="en-US" sz="2400" kern="1200" dirty="0" smtClean="0">
                <a:solidFill>
                  <a:srgbClr val="007D7A"/>
                </a:solidFill>
                <a:latin typeface="Times New Roman" pitchFamily="18" charset="0"/>
                <a:cs typeface="Times New Roman" pitchFamily="18" charset="0"/>
              </a:rPr>
              <a:t>系统</a:t>
            </a:r>
            <a:r>
              <a:rPr lang="zh-CN" altLang="en-US" sz="2400" kern="1200" dirty="0">
                <a:solidFill>
                  <a:srgbClr val="007D7A"/>
                </a:solidFill>
                <a:latin typeface="Times New Roman" pitchFamily="18" charset="0"/>
                <a:cs typeface="Times New Roman" pitchFamily="18" charset="0"/>
              </a:rPr>
              <a:t>的结构</a:t>
            </a:r>
          </a:p>
        </p:txBody>
      </p:sp>
      <p:sp>
        <p:nvSpPr>
          <p:cNvPr id="24167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41670" name="Object 5"/>
          <p:cNvGraphicFramePr>
            <a:graphicFrameLocks noChangeAspect="1"/>
          </p:cNvGraphicFramePr>
          <p:nvPr/>
        </p:nvGraphicFramePr>
        <p:xfrm>
          <a:off x="408234" y="1429536"/>
          <a:ext cx="6021154" cy="3500462"/>
        </p:xfrm>
        <a:graphic>
          <a:graphicData uri="http://schemas.openxmlformats.org/presentationml/2006/ole">
            <p:oleObj spid="_x0000_s241670" name="Visio" r:id="rId4" imgW="6904759" imgH="3527566"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标题 1"/>
          <p:cNvSpPr>
            <a:spLocks noGrp="1"/>
          </p:cNvSpPr>
          <p:nvPr>
            <p:ph type="title" idx="4294967295"/>
          </p:nvPr>
        </p:nvSpPr>
        <p:spPr>
          <a:xfrm>
            <a:off x="357203" y="786600"/>
            <a:ext cx="6429375" cy="857250"/>
          </a:xfrm>
        </p:spPr>
        <p:txBody>
          <a:bodyPr/>
          <a:lstStyle/>
          <a:p>
            <a:pPr algn="l"/>
            <a:r>
              <a:rPr lang="en-US" altLang="zh-CN" sz="2400" kern="1200" dirty="0" smtClean="0">
                <a:solidFill>
                  <a:srgbClr val="007D7A"/>
                </a:solidFill>
                <a:latin typeface="Times New Roman" pitchFamily="18" charset="0"/>
                <a:cs typeface="Times New Roman" pitchFamily="18" charset="0"/>
              </a:rPr>
              <a:t>5. </a:t>
            </a:r>
            <a:r>
              <a:rPr lang="zh-CN" altLang="en-US" sz="2400" kern="1200" dirty="0" smtClean="0">
                <a:solidFill>
                  <a:srgbClr val="007D7A"/>
                </a:solidFill>
                <a:latin typeface="Times New Roman" pitchFamily="18" charset="0"/>
                <a:cs typeface="Times New Roman" pitchFamily="18" charset="0"/>
              </a:rPr>
              <a:t>分布式</a:t>
            </a:r>
            <a:r>
              <a:rPr lang="zh-CN" altLang="en-US" sz="2400" kern="1200" dirty="0">
                <a:solidFill>
                  <a:srgbClr val="007D7A"/>
                </a:solidFill>
                <a:latin typeface="Times New Roman" pitchFamily="18" charset="0"/>
                <a:cs typeface="Times New Roman" pitchFamily="18" charset="0"/>
              </a:rPr>
              <a:t>计算</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软件</a:t>
            </a:r>
          </a:p>
        </p:txBody>
      </p:sp>
      <p:sp>
        <p:nvSpPr>
          <p:cNvPr id="242690" name="内容占位符 2"/>
          <p:cNvSpPr>
            <a:spLocks noGrp="1"/>
          </p:cNvSpPr>
          <p:nvPr>
            <p:ph idx="4294967295"/>
          </p:nvPr>
        </p:nvSpPr>
        <p:spPr>
          <a:xfrm>
            <a:off x="357158" y="1572412"/>
            <a:ext cx="5643602" cy="3394075"/>
          </a:xfrm>
        </p:spPr>
        <p:txBody>
          <a:bodyPr/>
          <a:lstStyle/>
          <a:p>
            <a:pPr marL="273050" indent="-273050">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分布式计算</a:t>
            </a:r>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软件主要有：</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10000"/>
              </a:lnSpc>
              <a:buFontTx/>
              <a:buNone/>
            </a:pPr>
            <a:r>
              <a:rPr lang="zh-CN" altLang="en-US" sz="2000" kern="1200" dirty="0">
                <a:solidFill>
                  <a:srgbClr val="1A3868"/>
                </a:solidFill>
                <a:latin typeface="Times New Roman" pitchFamily="18" charset="0"/>
                <a:ea typeface="微软雅黑" pitchFamily="34" charset="-122"/>
                <a:cs typeface="Times New Roman" pitchFamily="18" charset="0"/>
              </a:rPr>
              <a:t>     </a:t>
            </a:r>
            <a:r>
              <a:rPr lang="en-US" altLang="zh-CN" sz="2000" kern="1200" dirty="0">
                <a:solidFill>
                  <a:srgbClr val="1A3868"/>
                </a:solidFill>
                <a:latin typeface="Times New Roman" pitchFamily="18" charset="0"/>
                <a:ea typeface="微软雅黑" pitchFamily="34" charset="-122"/>
                <a:cs typeface="Times New Roman" pitchFamily="18" charset="0"/>
              </a:rPr>
              <a:t>GPU</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err="1">
                <a:solidFill>
                  <a:srgbClr val="1A3868"/>
                </a:solidFill>
                <a:latin typeface="Times New Roman" pitchFamily="18" charset="0"/>
                <a:ea typeface="微软雅黑" pitchFamily="34" charset="-122"/>
                <a:cs typeface="Times New Roman" pitchFamily="18" charset="0"/>
              </a:rPr>
              <a:t>SETI@home</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en-US"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其中，</a:t>
            </a:r>
            <a:r>
              <a:rPr lang="en-US" altLang="zh-CN" sz="2000" kern="1200" dirty="0" err="1">
                <a:solidFill>
                  <a:srgbClr val="1A3868"/>
                </a:solidFill>
                <a:latin typeface="Times New Roman" pitchFamily="18" charset="0"/>
                <a:ea typeface="微软雅黑" pitchFamily="34" charset="-122"/>
                <a:cs typeface="Times New Roman" pitchFamily="18" charset="0"/>
              </a:rPr>
              <a:t>SETI@home</a:t>
            </a:r>
            <a:r>
              <a:rPr lang="zh-CN" altLang="en-US" sz="2000" kern="1200" dirty="0">
                <a:solidFill>
                  <a:srgbClr val="1A3868"/>
                </a:solidFill>
                <a:latin typeface="Times New Roman" pitchFamily="18" charset="0"/>
                <a:ea typeface="微软雅黑" pitchFamily="34" charset="-122"/>
                <a:cs typeface="Times New Roman" pitchFamily="18" charset="0"/>
              </a:rPr>
              <a:t>能提供</a:t>
            </a:r>
            <a:r>
              <a:rPr lang="en-US" altLang="zh-CN" sz="2000" kern="1200" dirty="0">
                <a:solidFill>
                  <a:srgbClr val="1A3868"/>
                </a:solidFill>
                <a:latin typeface="Times New Roman" pitchFamily="18" charset="0"/>
                <a:ea typeface="微软雅黑" pitchFamily="34" charset="-122"/>
                <a:cs typeface="Times New Roman" pitchFamily="18" charset="0"/>
              </a:rPr>
              <a:t>47</a:t>
            </a:r>
            <a:r>
              <a:rPr lang="zh-CN" altLang="en-US" sz="2000" kern="1200" dirty="0">
                <a:solidFill>
                  <a:srgbClr val="1A3868"/>
                </a:solidFill>
                <a:latin typeface="Times New Roman" pitchFamily="18" charset="0"/>
                <a:ea typeface="微软雅黑" pitchFamily="34" charset="-122"/>
                <a:cs typeface="Times New Roman" pitchFamily="18" charset="0"/>
              </a:rPr>
              <a:t>种不同</a:t>
            </a:r>
            <a:r>
              <a:rPr lang="en-US" altLang="zh-CN" sz="2000" kern="1200" dirty="0">
                <a:solidFill>
                  <a:srgbClr val="1A3868"/>
                </a:solidFill>
                <a:latin typeface="Times New Roman" pitchFamily="18" charset="0"/>
                <a:ea typeface="微软雅黑" pitchFamily="34" charset="-122"/>
                <a:cs typeface="Times New Roman" pitchFamily="18" charset="0"/>
              </a:rPr>
              <a:t>CPU</a:t>
            </a:r>
            <a:r>
              <a:rPr lang="zh-CN" altLang="en-US" sz="2000" kern="1200" dirty="0">
                <a:solidFill>
                  <a:srgbClr val="1A3868"/>
                </a:solidFill>
                <a:latin typeface="Times New Roman" pitchFamily="18" charset="0"/>
                <a:ea typeface="微软雅黑" pitchFamily="34" charset="-122"/>
                <a:cs typeface="Times New Roman" pitchFamily="18" charset="0"/>
              </a:rPr>
              <a:t>与操作系统的客户端软件（</a:t>
            </a:r>
            <a:r>
              <a:rPr lang="en-US" altLang="zh-CN" sz="2000" kern="1200" dirty="0">
                <a:solidFill>
                  <a:srgbClr val="1A3868"/>
                </a:solidFill>
                <a:latin typeface="Times New Roman" pitchFamily="18" charset="0"/>
                <a:ea typeface="微软雅黑" pitchFamily="34" charset="-122"/>
                <a:cs typeface="Times New Roman" pitchFamily="18" charset="0"/>
              </a:rPr>
              <a:t>setiathome.ssl. berkeley.edu</a:t>
            </a:r>
            <a:r>
              <a:rPr lang="zh-CN" altLang="en-US" sz="2000" kern="1200" dirty="0">
                <a:solidFill>
                  <a:srgbClr val="1A3868"/>
                </a:solidFill>
                <a:latin typeface="Times New Roman" pitchFamily="18" charset="0"/>
                <a:ea typeface="微软雅黑" pitchFamily="34" charset="-122"/>
                <a:cs typeface="Times New Roman" pitchFamily="18" charset="0"/>
              </a:rPr>
              <a:t>或</a:t>
            </a:r>
            <a:r>
              <a:rPr lang="en-US" altLang="zh-CN" sz="2000" kern="1200" dirty="0">
                <a:solidFill>
                  <a:srgbClr val="1A3868"/>
                </a:solidFill>
                <a:latin typeface="Times New Roman" pitchFamily="18" charset="0"/>
                <a:ea typeface="微软雅黑" pitchFamily="34" charset="-122"/>
                <a:cs typeface="Times New Roman" pitchFamily="18" charset="0"/>
              </a:rPr>
              <a:t>http://boinc.equn.com/seti</a:t>
            </a:r>
            <a:r>
              <a:rPr lang="zh-CN" altLang="en-US" sz="2000" kern="1200" dirty="0">
                <a:solidFill>
                  <a:srgbClr val="1A3868"/>
                </a:solidFill>
                <a:latin typeface="Times New Roman" pitchFamily="18" charset="0"/>
                <a:ea typeface="微软雅黑" pitchFamily="34" charset="-122"/>
                <a:cs typeface="Times New Roman" pitchFamily="18" charset="0"/>
              </a:rPr>
              <a:t>）。研究人员已超过</a:t>
            </a:r>
            <a:r>
              <a:rPr lang="en-US" altLang="zh-CN" sz="2000" kern="1200" dirty="0">
                <a:solidFill>
                  <a:srgbClr val="1A3868"/>
                </a:solidFill>
                <a:latin typeface="Times New Roman" pitchFamily="18" charset="0"/>
                <a:ea typeface="微软雅黑" pitchFamily="34" charset="-122"/>
                <a:cs typeface="Times New Roman" pitchFamily="18" charset="0"/>
              </a:rPr>
              <a:t>500</a:t>
            </a:r>
            <a:r>
              <a:rPr lang="zh-CN" altLang="en-US" sz="2000" kern="1200" dirty="0">
                <a:solidFill>
                  <a:srgbClr val="1A3868"/>
                </a:solidFill>
                <a:latin typeface="Times New Roman" pitchFamily="18" charset="0"/>
                <a:ea typeface="微软雅黑" pitchFamily="34" charset="-122"/>
                <a:cs typeface="Times New Roman" pitchFamily="18" charset="0"/>
              </a:rPr>
              <a:t>万人。从</a:t>
            </a:r>
            <a:r>
              <a:rPr lang="en-US" altLang="zh-CN" sz="2000" kern="1200" dirty="0">
                <a:solidFill>
                  <a:srgbClr val="1A3868"/>
                </a:solidFill>
                <a:latin typeface="Times New Roman" pitchFamily="18" charset="0"/>
                <a:ea typeface="微软雅黑" pitchFamily="34" charset="-122"/>
                <a:cs typeface="Times New Roman" pitchFamily="18" charset="0"/>
              </a:rPr>
              <a:t>1999</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5</a:t>
            </a:r>
            <a:r>
              <a:rPr lang="zh-CN" altLang="en-US" sz="2000" kern="1200" dirty="0">
                <a:solidFill>
                  <a:srgbClr val="1A3868"/>
                </a:solidFill>
                <a:latin typeface="Times New Roman" pitchFamily="18" charset="0"/>
                <a:ea typeface="微软雅黑" pitchFamily="34" charset="-122"/>
                <a:cs typeface="Times New Roman" pitchFamily="18" charset="0"/>
              </a:rPr>
              <a:t>月至</a:t>
            </a:r>
            <a:r>
              <a:rPr lang="en-US" altLang="zh-CN" sz="2000" kern="1200" dirty="0">
                <a:solidFill>
                  <a:srgbClr val="1A3868"/>
                </a:solidFill>
                <a:latin typeface="Times New Roman" pitchFamily="18" charset="0"/>
                <a:ea typeface="微软雅黑" pitchFamily="34" charset="-122"/>
                <a:cs typeface="Times New Roman" pitchFamily="18" charset="0"/>
              </a:rPr>
              <a:t>2004</a:t>
            </a:r>
            <a:r>
              <a:rPr lang="zh-CN" altLang="en-US" sz="2000" kern="1200" dirty="0">
                <a:solidFill>
                  <a:srgbClr val="1A3868"/>
                </a:solidFill>
                <a:latin typeface="Times New Roman" pitchFamily="18" charset="0"/>
                <a:ea typeface="微软雅黑" pitchFamily="34" charset="-122"/>
                <a:cs typeface="Times New Roman" pitchFamily="18" charset="0"/>
              </a:rPr>
              <a:t>年</a:t>
            </a:r>
            <a:r>
              <a:rPr lang="en-US" altLang="zh-CN" sz="2000" kern="1200" dirty="0">
                <a:solidFill>
                  <a:srgbClr val="1A3868"/>
                </a:solidFill>
                <a:latin typeface="Times New Roman" pitchFamily="18" charset="0"/>
                <a:ea typeface="微软雅黑" pitchFamily="34" charset="-122"/>
                <a:cs typeface="Times New Roman" pitchFamily="18" charset="0"/>
              </a:rPr>
              <a:t>5</a:t>
            </a:r>
            <a:r>
              <a:rPr lang="zh-CN" altLang="en-US" sz="2000" kern="1200" dirty="0">
                <a:solidFill>
                  <a:srgbClr val="1A3868"/>
                </a:solidFill>
                <a:latin typeface="Times New Roman" pitchFamily="18" charset="0"/>
                <a:ea typeface="微软雅黑" pitchFamily="34" charset="-122"/>
                <a:cs typeface="Times New Roman" pitchFamily="18" charset="0"/>
              </a:rPr>
              <a:t>月，已累计近</a:t>
            </a:r>
            <a:r>
              <a:rPr lang="en-US" altLang="zh-CN" sz="2000" kern="1200" dirty="0">
                <a:solidFill>
                  <a:srgbClr val="1A3868"/>
                </a:solidFill>
                <a:latin typeface="Times New Roman" pitchFamily="18" charset="0"/>
                <a:ea typeface="微软雅黑" pitchFamily="34" charset="-122"/>
                <a:cs typeface="Times New Roman" pitchFamily="18" charset="0"/>
              </a:rPr>
              <a:t>200</a:t>
            </a:r>
            <a:r>
              <a:rPr lang="zh-CN" altLang="en-US" sz="2000" kern="1200" dirty="0">
                <a:solidFill>
                  <a:srgbClr val="1A3868"/>
                </a:solidFill>
                <a:latin typeface="Times New Roman" pitchFamily="18" charset="0"/>
                <a:ea typeface="微软雅黑" pitchFamily="34" charset="-122"/>
                <a:cs typeface="Times New Roman" pitchFamily="18" charset="0"/>
              </a:rPr>
              <a:t>万年的</a:t>
            </a:r>
            <a:r>
              <a:rPr lang="en-US" altLang="zh-CN" sz="2000" kern="1200" dirty="0">
                <a:solidFill>
                  <a:srgbClr val="1A3868"/>
                </a:solidFill>
                <a:latin typeface="Times New Roman" pitchFamily="18" charset="0"/>
                <a:ea typeface="微软雅黑" pitchFamily="34" charset="-122"/>
                <a:cs typeface="Times New Roman" pitchFamily="18" charset="0"/>
              </a:rPr>
              <a:t>CPU</a:t>
            </a:r>
            <a:r>
              <a:rPr lang="zh-CN" altLang="en-US" sz="2000" kern="1200" dirty="0">
                <a:solidFill>
                  <a:srgbClr val="1A3868"/>
                </a:solidFill>
                <a:latin typeface="Times New Roman" pitchFamily="18" charset="0"/>
                <a:ea typeface="微软雅黑" pitchFamily="34" charset="-122"/>
                <a:cs typeface="Times New Roman" pitchFamily="18" charset="0"/>
              </a:rPr>
              <a:t>计算时间，进行</a:t>
            </a:r>
            <a:r>
              <a:rPr lang="en-US" altLang="zh-CN" sz="2000" kern="1200" dirty="0">
                <a:solidFill>
                  <a:srgbClr val="1A3868"/>
                </a:solidFill>
                <a:latin typeface="Times New Roman" pitchFamily="18" charset="0"/>
                <a:ea typeface="微软雅黑" pitchFamily="34" charset="-122"/>
                <a:cs typeface="Times New Roman" pitchFamily="18" charset="0"/>
              </a:rPr>
              <a:t>5×1021</a:t>
            </a:r>
            <a:r>
              <a:rPr lang="zh-CN" altLang="en-US" sz="2000" kern="1200" dirty="0">
                <a:solidFill>
                  <a:srgbClr val="1A3868"/>
                </a:solidFill>
                <a:latin typeface="Times New Roman" pitchFamily="18" charset="0"/>
                <a:ea typeface="微软雅黑" pitchFamily="34" charset="-122"/>
                <a:cs typeface="Times New Roman" pitchFamily="18" charset="0"/>
              </a:rPr>
              <a:t>次浮点运算，处理超过</a:t>
            </a:r>
            <a:r>
              <a:rPr lang="en-US" altLang="zh-CN" sz="2000" kern="1200" dirty="0">
                <a:solidFill>
                  <a:srgbClr val="1A3868"/>
                </a:solidFill>
                <a:latin typeface="Times New Roman" pitchFamily="18" charset="0"/>
                <a:ea typeface="微软雅黑" pitchFamily="34" charset="-122"/>
                <a:cs typeface="Times New Roman" pitchFamily="18" charset="0"/>
              </a:rPr>
              <a:t>13</a:t>
            </a:r>
            <a:r>
              <a:rPr lang="zh-CN" altLang="en-US" sz="2000" kern="1200" dirty="0">
                <a:solidFill>
                  <a:srgbClr val="1A3868"/>
                </a:solidFill>
                <a:latin typeface="Times New Roman" pitchFamily="18" charset="0"/>
                <a:ea typeface="微软雅黑" pitchFamily="34" charset="-122"/>
                <a:cs typeface="Times New Roman" pitchFamily="18" charset="0"/>
              </a:rPr>
              <a:t>亿个数据单元。</a:t>
            </a:r>
          </a:p>
        </p:txBody>
      </p:sp>
      <p:pic>
        <p:nvPicPr>
          <p:cNvPr id="259074" name="Picture 2" descr="http://f.hiphotos.baidu.com/baike/c0%3Dbaike60%2C5%2C5%2C60%2C20/sign=31ff0d4197dda144ce0464e0d3debbc7/b7fd5266d016092496300b49d40735fae7cd7b899e511476.jpg"/>
          <p:cNvPicPr>
            <a:picLocks noChangeAspect="1" noChangeArrowheads="1"/>
          </p:cNvPicPr>
          <p:nvPr/>
        </p:nvPicPr>
        <p:blipFill>
          <a:blip r:embed="rId3" cstate="print"/>
          <a:srcRect/>
          <a:stretch>
            <a:fillRect/>
          </a:stretch>
        </p:blipFill>
        <p:spPr bwMode="auto">
          <a:xfrm>
            <a:off x="4000495" y="786594"/>
            <a:ext cx="2127939" cy="150019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标题 1"/>
          <p:cNvSpPr>
            <a:spLocks noGrp="1"/>
          </p:cNvSpPr>
          <p:nvPr>
            <p:ph type="title" idx="4294967295"/>
          </p:nvPr>
        </p:nvSpPr>
        <p:spPr>
          <a:xfrm>
            <a:off x="357203" y="678673"/>
            <a:ext cx="6429375" cy="857250"/>
          </a:xfrm>
        </p:spPr>
        <p:txBody>
          <a:bodyPr/>
          <a:lstStyle/>
          <a:p>
            <a:pPr algn="l"/>
            <a:r>
              <a:rPr lang="en-US" altLang="zh-CN" sz="2400" kern="1200" dirty="0" smtClean="0">
                <a:solidFill>
                  <a:srgbClr val="007D7A"/>
                </a:solidFill>
                <a:latin typeface="Times New Roman" pitchFamily="18" charset="0"/>
                <a:cs typeface="Times New Roman" pitchFamily="18" charset="0"/>
              </a:rPr>
              <a:t>6. </a:t>
            </a:r>
            <a:r>
              <a:rPr lang="zh-CN" altLang="en-US" sz="2400" kern="1200" dirty="0" smtClean="0">
                <a:solidFill>
                  <a:srgbClr val="007D7A"/>
                </a:solidFill>
                <a:latin typeface="Times New Roman" pitchFamily="18" charset="0"/>
                <a:cs typeface="Times New Roman" pitchFamily="18" charset="0"/>
              </a:rPr>
              <a:t>协同</a:t>
            </a:r>
            <a:r>
              <a:rPr lang="zh-CN" altLang="en-US" sz="2400" kern="1200" dirty="0">
                <a:solidFill>
                  <a:srgbClr val="007D7A"/>
                </a:solidFill>
                <a:latin typeface="Times New Roman" pitchFamily="18" charset="0"/>
                <a:cs typeface="Times New Roman" pitchFamily="18" charset="0"/>
              </a:rPr>
              <a:t>工作</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软件</a:t>
            </a:r>
          </a:p>
        </p:txBody>
      </p:sp>
      <p:sp>
        <p:nvSpPr>
          <p:cNvPr id="243714" name="内容占位符 2"/>
          <p:cNvSpPr>
            <a:spLocks noGrp="1"/>
          </p:cNvSpPr>
          <p:nvPr>
            <p:ph idx="4294967295"/>
          </p:nvPr>
        </p:nvSpPr>
        <p:spPr>
          <a:xfrm>
            <a:off x="357158" y="1393047"/>
            <a:ext cx="5786478" cy="3394075"/>
          </a:xfrm>
        </p:spPr>
        <p:txBody>
          <a:bodyPr/>
          <a:lstStyle/>
          <a:p>
            <a:pPr marL="273050" indent="-273050">
              <a:lnSpc>
                <a:spcPct val="120000"/>
              </a:lnSpc>
              <a:spcAft>
                <a:spcPts val="600"/>
              </a:spcAft>
            </a:pPr>
            <a:r>
              <a:rPr lang="en-US" altLang="zh-CN" sz="2000" kern="1200" dirty="0">
                <a:solidFill>
                  <a:srgbClr val="1A3868"/>
                </a:solidFill>
                <a:latin typeface="Times New Roman" pitchFamily="18" charset="0"/>
                <a:ea typeface="微软雅黑" pitchFamily="34" charset="-122"/>
                <a:cs typeface="Times New Roman" pitchFamily="18" charset="0"/>
              </a:rPr>
              <a:t>Groove Virtual </a:t>
            </a:r>
            <a:r>
              <a:rPr lang="en-US" altLang="zh-CN" sz="2000" kern="1200" dirty="0" smtClean="0">
                <a:solidFill>
                  <a:srgbClr val="1A3868"/>
                </a:solidFill>
                <a:latin typeface="Times New Roman" pitchFamily="18" charset="0"/>
                <a:ea typeface="微软雅黑" pitchFamily="34" charset="-122"/>
                <a:cs typeface="Times New Roman" pitchFamily="18" charset="0"/>
              </a:rPr>
              <a:t>Office </a:t>
            </a:r>
            <a:r>
              <a:rPr lang="zh-CN" altLang="en-US" sz="2000" kern="1200" dirty="0" smtClean="0">
                <a:solidFill>
                  <a:srgbClr val="1A3868"/>
                </a:solidFill>
                <a:latin typeface="Times New Roman" pitchFamily="18" charset="0"/>
                <a:ea typeface="微软雅黑" pitchFamily="34" charset="-122"/>
                <a:cs typeface="Times New Roman" pitchFamily="18" charset="0"/>
              </a:rPr>
              <a:t>是</a:t>
            </a:r>
            <a:r>
              <a:rPr lang="zh-CN" altLang="en-US" sz="2000" kern="1200" dirty="0">
                <a:solidFill>
                  <a:srgbClr val="1A3868"/>
                </a:solidFill>
                <a:latin typeface="Times New Roman" pitchFamily="18" charset="0"/>
                <a:ea typeface="微软雅黑" pitchFamily="34" charset="-122"/>
                <a:cs typeface="Times New Roman" pitchFamily="18" charset="0"/>
              </a:rPr>
              <a:t>一种典型的</a:t>
            </a:r>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协同工作</a:t>
            </a:r>
            <a:r>
              <a:rPr lang="zh-CN" altLang="en-US" sz="2000" kern="1200" dirty="0" smtClean="0">
                <a:solidFill>
                  <a:srgbClr val="1A3868"/>
                </a:solidFill>
                <a:latin typeface="Times New Roman" pitchFamily="18" charset="0"/>
                <a:ea typeface="微软雅黑" pitchFamily="34" charset="-122"/>
                <a:cs typeface="Times New Roman" pitchFamily="18" charset="0"/>
              </a:rPr>
              <a:t>软件，最初</a:t>
            </a:r>
            <a:r>
              <a:rPr lang="zh-CN" altLang="en-US" sz="2000" kern="1200" dirty="0">
                <a:solidFill>
                  <a:srgbClr val="1A3868"/>
                </a:solidFill>
                <a:latin typeface="Times New Roman" pitchFamily="18" charset="0"/>
                <a:ea typeface="微软雅黑" pitchFamily="34" charset="-122"/>
                <a:cs typeface="Times New Roman" pitchFamily="18" charset="0"/>
              </a:rPr>
              <a:t>的产品名字是</a:t>
            </a:r>
            <a:r>
              <a:rPr lang="en-US"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Groove Workspace”</a:t>
            </a:r>
            <a:r>
              <a:rPr lang="zh-CN" altLang="en-US" sz="2000" kern="1200" dirty="0">
                <a:solidFill>
                  <a:srgbClr val="1A3868"/>
                </a:solidFill>
                <a:latin typeface="Times New Roman" pitchFamily="18" charset="0"/>
                <a:ea typeface="微软雅黑" pitchFamily="34" charset="-122"/>
                <a:cs typeface="Times New Roman" pitchFamily="18" charset="0"/>
              </a:rPr>
              <a:t>，意思是在</a:t>
            </a:r>
            <a:r>
              <a:rPr lang="en-US" altLang="zh-CN" sz="2000" kern="1200" dirty="0">
                <a:solidFill>
                  <a:srgbClr val="1A3868"/>
                </a:solidFill>
                <a:latin typeface="Times New Roman" pitchFamily="18" charset="0"/>
                <a:ea typeface="微软雅黑" pitchFamily="34" charset="-122"/>
                <a:cs typeface="Times New Roman" pitchFamily="18" charset="0"/>
              </a:rPr>
              <a:t>Groove</a:t>
            </a:r>
            <a:r>
              <a:rPr lang="zh-CN" altLang="en-US" sz="2000" kern="1200" dirty="0">
                <a:solidFill>
                  <a:srgbClr val="1A3868"/>
                </a:solidFill>
                <a:latin typeface="Times New Roman" pitchFamily="18" charset="0"/>
                <a:ea typeface="微软雅黑" pitchFamily="34" charset="-122"/>
                <a:cs typeface="Times New Roman" pitchFamily="18" charset="0"/>
              </a:rPr>
              <a:t>虚拟办公室营造一个互联网的协同工作空间；</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20000"/>
              </a:lnSpc>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利用</a:t>
            </a:r>
            <a:r>
              <a:rPr lang="en-US" altLang="zh-CN" sz="2000" kern="1200" dirty="0">
                <a:solidFill>
                  <a:srgbClr val="1A3868"/>
                </a:solidFill>
                <a:latin typeface="Times New Roman" pitchFamily="18" charset="0"/>
                <a:ea typeface="微软雅黑" pitchFamily="34" charset="-122"/>
                <a:cs typeface="Times New Roman" pitchFamily="18" charset="0"/>
              </a:rPr>
              <a:t>Groove</a:t>
            </a:r>
            <a:r>
              <a:rPr lang="zh-CN" altLang="en-US" sz="2000" kern="1200" dirty="0">
                <a:solidFill>
                  <a:srgbClr val="1A3868"/>
                </a:solidFill>
                <a:latin typeface="Times New Roman" pitchFamily="18" charset="0"/>
                <a:ea typeface="微软雅黑" pitchFamily="34" charset="-122"/>
                <a:cs typeface="Times New Roman" pitchFamily="18" charset="0"/>
              </a:rPr>
              <a:t>软件创作的虚拟办公室环境，一个公司内部的不同工作组之间，几个合作公司的工作人员之间，或一个办公室与出差在外的工作人员之间，都可以方便地协作。</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8662" y="1500974"/>
            <a:ext cx="4357718" cy="2068259"/>
          </a:xfrm>
          <a:prstGeom prst="rect">
            <a:avLst/>
          </a:prstGeom>
        </p:spPr>
        <p:txBody>
          <a:bodyPr wrap="square">
            <a:spAutoFit/>
          </a:bodyPr>
          <a:lstStyle/>
          <a:p>
            <a:pPr algn="ctr"/>
            <a:r>
              <a:rPr lang="zh-CN" altLang="en-US" u="none" dirty="0" smtClean="0">
                <a:solidFill>
                  <a:srgbClr val="194D19"/>
                </a:solidFill>
                <a:latin typeface="华文新魏" pitchFamily="2" charset="-122"/>
              </a:rPr>
              <a:t>第三章 互联网应用技术</a:t>
            </a:r>
            <a:endParaRPr lang="en-US" altLang="zh-CN" u="none" dirty="0" smtClean="0">
              <a:solidFill>
                <a:srgbClr val="194D19"/>
              </a:solidFill>
              <a:latin typeface="华文新魏" pitchFamily="2" charset="-122"/>
              <a:ea typeface="+mj-ea"/>
              <a:cs typeface="+mj-cs"/>
            </a:endParaRPr>
          </a:p>
          <a:p>
            <a:pPr algn="ctr"/>
            <a:endParaRPr lang="en-US" altLang="zh-CN" sz="1400" u="none" dirty="0" smtClean="0">
              <a:solidFill>
                <a:srgbClr val="002060"/>
              </a:solidFill>
            </a:endParaRPr>
          </a:p>
          <a:p>
            <a:pPr algn="ctr">
              <a:lnSpc>
                <a:spcPct val="120000"/>
              </a:lnSpc>
            </a:pPr>
            <a:r>
              <a:rPr lang="zh-CN" altLang="en-US" sz="2400" u="none" dirty="0" smtClean="0">
                <a:solidFill>
                  <a:srgbClr val="002060"/>
                </a:solidFill>
              </a:rPr>
              <a:t>第二节 互联网应用技术的</a:t>
            </a:r>
            <a:endParaRPr lang="en-US" altLang="zh-CN" sz="2400" u="none" dirty="0" smtClean="0">
              <a:solidFill>
                <a:srgbClr val="002060"/>
              </a:solidFill>
            </a:endParaRPr>
          </a:p>
          <a:p>
            <a:pPr algn="ctr">
              <a:lnSpc>
                <a:spcPct val="120000"/>
              </a:lnSpc>
            </a:pPr>
            <a:r>
              <a:rPr lang="en-US" altLang="zh-CN" sz="2400" u="none" dirty="0" smtClean="0">
                <a:solidFill>
                  <a:srgbClr val="002060"/>
                </a:solidFill>
              </a:rPr>
              <a:t>2</a:t>
            </a:r>
            <a:r>
              <a:rPr lang="zh-CN" altLang="en-US" sz="2400" u="none" dirty="0" smtClean="0">
                <a:solidFill>
                  <a:srgbClr val="002060"/>
                </a:solidFill>
              </a:rPr>
              <a:t>种工作模式 </a:t>
            </a:r>
            <a:r>
              <a:rPr lang="zh-CN" altLang="en-US" sz="2400" dirty="0" smtClean="0"/>
              <a:t/>
            </a:r>
            <a:br>
              <a:rPr lang="zh-CN" altLang="en-US" sz="2400" dirty="0" smtClean="0"/>
            </a:br>
            <a:r>
              <a:rPr lang="zh-CN" altLang="en-US" sz="2400" u="none" dirty="0" smtClean="0">
                <a:solidFill>
                  <a:srgbClr val="00206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标题 1"/>
          <p:cNvSpPr>
            <a:spLocks noGrp="1"/>
          </p:cNvSpPr>
          <p:nvPr>
            <p:ph type="title" idx="4294967295"/>
          </p:nvPr>
        </p:nvSpPr>
        <p:spPr>
          <a:xfrm>
            <a:off x="250825" y="715162"/>
            <a:ext cx="3678233" cy="857250"/>
          </a:xfrm>
        </p:spPr>
        <p:txBody>
          <a:bodyPr/>
          <a:lstStyle/>
          <a:p>
            <a:pPr marL="342900" indent="-342900" algn="l"/>
            <a:r>
              <a:rPr lang="zh-CN" altLang="en-US" sz="2400" kern="1200" dirty="0" smtClean="0">
                <a:solidFill>
                  <a:srgbClr val="007D7A"/>
                </a:solidFill>
                <a:latin typeface="Times New Roman" pitchFamily="18" charset="0"/>
                <a:cs typeface="Times New Roman" pitchFamily="18" charset="0"/>
              </a:rPr>
              <a:t>一、</a:t>
            </a:r>
            <a:r>
              <a:rPr lang="en-US" altLang="zh-CN" sz="2400" kern="1200" dirty="0" smtClean="0">
                <a:solidFill>
                  <a:srgbClr val="007D7A"/>
                </a:solidFill>
                <a:latin typeface="Times New Roman" pitchFamily="18" charset="0"/>
                <a:cs typeface="Times New Roman" pitchFamily="18" charset="0"/>
              </a:rPr>
              <a:t>C/S</a:t>
            </a:r>
            <a:r>
              <a:rPr lang="zh-CN" altLang="en-US" sz="2400" kern="1200" dirty="0">
                <a:solidFill>
                  <a:srgbClr val="007D7A"/>
                </a:solidFill>
                <a:latin typeface="Times New Roman" pitchFamily="18" charset="0"/>
                <a:cs typeface="Times New Roman" pitchFamily="18" charset="0"/>
              </a:rPr>
              <a:t>模式与</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模式</a:t>
            </a:r>
          </a:p>
        </p:txBody>
      </p:sp>
      <p:sp>
        <p:nvSpPr>
          <p:cNvPr id="19463" name="内容占位符 2"/>
          <p:cNvSpPr>
            <a:spLocks noGrp="1"/>
          </p:cNvSpPr>
          <p:nvPr>
            <p:ph idx="4294967295"/>
          </p:nvPr>
        </p:nvSpPr>
        <p:spPr>
          <a:xfrm>
            <a:off x="285720" y="1607361"/>
            <a:ext cx="5464184" cy="2965447"/>
          </a:xfrm>
        </p:spPr>
        <p:txBody>
          <a:bodyPr/>
          <a:lstStyle/>
          <a:p>
            <a:pPr>
              <a:lnSpc>
                <a:spcPct val="110000"/>
              </a:lnSpc>
              <a:spcAft>
                <a:spcPts val="0"/>
              </a:spcAft>
              <a:buFontTx/>
              <a:buNone/>
            </a:pPr>
            <a:r>
              <a:rPr lang="zh-CN" altLang="en-US" sz="2000" kern="1200" dirty="0">
                <a:solidFill>
                  <a:srgbClr val="1A3868"/>
                </a:solidFill>
                <a:latin typeface="Times New Roman" pitchFamily="18" charset="0"/>
                <a:ea typeface="微软雅黑" pitchFamily="34" charset="-122"/>
                <a:cs typeface="Times New Roman" pitchFamily="18" charset="0"/>
              </a:rPr>
              <a:t>客户</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服务器模式 </a:t>
            </a:r>
            <a:r>
              <a:rPr lang="en-US" altLang="zh-CN" sz="2000" kern="1200" dirty="0">
                <a:solidFill>
                  <a:srgbClr val="1A3868"/>
                </a:solidFill>
                <a:latin typeface="Times New Roman" pitchFamily="18" charset="0"/>
                <a:ea typeface="微软雅黑" pitchFamily="34" charset="-122"/>
                <a:cs typeface="Times New Roman" pitchFamily="18" charset="0"/>
              </a:rPr>
              <a:t>= Client/Server</a:t>
            </a:r>
          </a:p>
          <a:p>
            <a:pPr>
              <a:lnSpc>
                <a:spcPct val="110000"/>
              </a:lnSpc>
              <a:spcAft>
                <a:spcPts val="0"/>
              </a:spcAft>
              <a:buFontTx/>
              <a:buNone/>
            </a:pPr>
            <a:r>
              <a:rPr lang="fr-FR" altLang="zh-CN" sz="2000" kern="1200" dirty="0">
                <a:solidFill>
                  <a:srgbClr val="1A3868"/>
                </a:solidFill>
                <a:latin typeface="Times New Roman" pitchFamily="18" charset="0"/>
                <a:ea typeface="微软雅黑" pitchFamily="34" charset="-122"/>
                <a:cs typeface="Times New Roman" pitchFamily="18" charset="0"/>
              </a:rPr>
              <a:t>C/S</a:t>
            </a:r>
            <a:r>
              <a:rPr lang="zh-CN" altLang="en-US" sz="2000" kern="1200" dirty="0">
                <a:solidFill>
                  <a:srgbClr val="1A3868"/>
                </a:solidFill>
                <a:latin typeface="Times New Roman" pitchFamily="18" charset="0"/>
                <a:ea typeface="微软雅黑" pitchFamily="34" charset="-122"/>
                <a:cs typeface="Times New Roman" pitchFamily="18" charset="0"/>
              </a:rPr>
              <a:t>结构的特点：</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10000"/>
              </a:lnSpc>
              <a:spcAft>
                <a:spcPts val="0"/>
              </a:spcAft>
            </a:pPr>
            <a:r>
              <a:rPr lang="zh-CN" altLang="en-US" sz="2000" kern="1200" dirty="0">
                <a:solidFill>
                  <a:srgbClr val="1A3868"/>
                </a:solidFill>
                <a:latin typeface="Times New Roman" pitchFamily="18" charset="0"/>
                <a:ea typeface="微软雅黑" pitchFamily="34" charset="-122"/>
                <a:cs typeface="Times New Roman" pitchFamily="18" charset="0"/>
              </a:rPr>
              <a:t>客户与服务器在网络服务中的地位不平等，服务器在网络服务中处于中心地位；</a:t>
            </a:r>
          </a:p>
          <a:p>
            <a:pPr marL="273050" indent="-273050">
              <a:lnSpc>
                <a:spcPct val="110000"/>
              </a:lnSpc>
              <a:spcAft>
                <a:spcPts val="0"/>
              </a:spcAft>
            </a:pPr>
            <a:r>
              <a:rPr lang="zh-CN" altLang="en-US" sz="2000" kern="1200" dirty="0">
                <a:solidFill>
                  <a:srgbClr val="1A3868"/>
                </a:solidFill>
                <a:latin typeface="Times New Roman" pitchFamily="18" charset="0"/>
                <a:ea typeface="微软雅黑" pitchFamily="34" charset="-122"/>
                <a:cs typeface="Times New Roman" pitchFamily="18" charset="0"/>
              </a:rPr>
              <a:t>客户使用服务器的服务，服务器向客户提供网络服务</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sp>
        <p:nvSpPr>
          <p:cNvPr id="224261" name="AutoShape 5"/>
          <p:cNvSpPr>
            <a:spLocks noChangeArrowheads="1"/>
          </p:cNvSpPr>
          <p:nvPr/>
        </p:nvSpPr>
        <p:spPr bwMode="auto">
          <a:xfrm>
            <a:off x="571472" y="4139421"/>
            <a:ext cx="4429156" cy="504825"/>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eaLnBrk="0" hangingPunct="0">
              <a:lnSpc>
                <a:spcPct val="110000"/>
              </a:lnSpc>
              <a:spcBef>
                <a:spcPct val="30000"/>
              </a:spcBef>
            </a:pPr>
            <a:r>
              <a:rPr lang="zh-CN" altLang="en-US" sz="2000" u="none" dirty="0" smtClean="0">
                <a:solidFill>
                  <a:srgbClr val="FFFF00"/>
                </a:solidFill>
              </a:rPr>
              <a:t>注意“客户”与</a:t>
            </a:r>
            <a:r>
              <a:rPr lang="zh-CN" altLang="en-US" sz="2000" u="none" dirty="0">
                <a:solidFill>
                  <a:srgbClr val="FFFF00"/>
                </a:solidFill>
              </a:rPr>
              <a:t>“用户”概念的区别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anim calcmode="lin" valueType="num">
                                      <p:cBhvr additive="base">
                                        <p:cTn id="7" dur="500" fill="hold"/>
                                        <p:tgtEl>
                                          <p:spTgt spid="224261"/>
                                        </p:tgtEl>
                                        <p:attrNameLst>
                                          <p:attrName>ppt_x</p:attrName>
                                        </p:attrNameLst>
                                      </p:cBhvr>
                                      <p:tavLst>
                                        <p:tav tm="0">
                                          <p:val>
                                            <p:strVal val="#ppt_x"/>
                                          </p:val>
                                        </p:tav>
                                        <p:tav tm="100000">
                                          <p:val>
                                            <p:strVal val="#ppt_x"/>
                                          </p:val>
                                        </p:tav>
                                      </p:tavLst>
                                    </p:anim>
                                    <p:anim calcmode="lin" valueType="num">
                                      <p:cBhvr additive="base">
                                        <p:cTn id="8" dur="500" fill="hold"/>
                                        <p:tgtEl>
                                          <p:spTgt spid="224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idx="4294967295"/>
          </p:nvPr>
        </p:nvSpPr>
        <p:spPr>
          <a:xfrm>
            <a:off x="285750" y="858032"/>
            <a:ext cx="6429375" cy="857250"/>
          </a:xfrm>
        </p:spPr>
        <p:txBody>
          <a:bodyPr/>
          <a:lstStyle/>
          <a:p>
            <a:pPr marL="342900" indent="-342900" algn="l">
              <a:lnSpc>
                <a:spcPct val="120000"/>
              </a:lnSpc>
            </a:pPr>
            <a:r>
              <a:rPr lang="zh-CN" altLang="en-US" sz="2400" kern="1200" dirty="0">
                <a:solidFill>
                  <a:srgbClr val="007D7A"/>
                </a:solidFill>
                <a:latin typeface="Times New Roman" pitchFamily="18" charset="0"/>
                <a:cs typeface="Times New Roman" pitchFamily="18" charset="0"/>
              </a:rPr>
              <a:t>采用</a:t>
            </a:r>
            <a:r>
              <a:rPr lang="en-US" altLang="zh-CN" sz="2400" kern="1200" dirty="0">
                <a:solidFill>
                  <a:srgbClr val="007D7A"/>
                </a:solidFill>
                <a:latin typeface="Times New Roman" pitchFamily="18" charset="0"/>
                <a:cs typeface="Times New Roman" pitchFamily="18" charset="0"/>
              </a:rPr>
              <a:t>C/S</a:t>
            </a:r>
            <a:r>
              <a:rPr lang="zh-CN" altLang="en-US" sz="2400" kern="1200" dirty="0">
                <a:solidFill>
                  <a:srgbClr val="007D7A"/>
                </a:solidFill>
                <a:latin typeface="Times New Roman" pitchFamily="18" charset="0"/>
                <a:cs typeface="Times New Roman" pitchFamily="18" charset="0"/>
              </a:rPr>
              <a:t>模式的主要原因：</a:t>
            </a:r>
            <a:br>
              <a:rPr lang="zh-CN" altLang="en-US" sz="2400" kern="1200" dirty="0">
                <a:solidFill>
                  <a:srgbClr val="007D7A"/>
                </a:solidFill>
                <a:latin typeface="Times New Roman" pitchFamily="18" charset="0"/>
                <a:cs typeface="Times New Roman" pitchFamily="18" charset="0"/>
              </a:rPr>
            </a:br>
            <a:r>
              <a:rPr lang="zh-CN" altLang="en-US" sz="2400" kern="1200" dirty="0">
                <a:solidFill>
                  <a:srgbClr val="007D7A"/>
                </a:solidFill>
                <a:latin typeface="Times New Roman" pitchFamily="18" charset="0"/>
                <a:cs typeface="Times New Roman" pitchFamily="18" charset="0"/>
              </a:rPr>
              <a:t>		网络资源分布的不均匀性</a:t>
            </a:r>
          </a:p>
        </p:txBody>
      </p:sp>
      <p:sp>
        <p:nvSpPr>
          <p:cNvPr id="20482" name="内容占位符 2"/>
          <p:cNvSpPr>
            <a:spLocks noGrp="1"/>
          </p:cNvSpPr>
          <p:nvPr>
            <p:ph idx="4294967295"/>
          </p:nvPr>
        </p:nvSpPr>
        <p:spPr>
          <a:xfrm>
            <a:off x="322264" y="1858164"/>
            <a:ext cx="5749934" cy="2759873"/>
          </a:xfrm>
        </p:spPr>
        <p:txBody>
          <a:bodyPr/>
          <a:lstStyle/>
          <a:p>
            <a:pPr marL="273050" indent="-273050">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网络中计算机系统的类型、硬件结构、功能都存在着很大的</a:t>
            </a:r>
            <a:r>
              <a:rPr lang="zh-CN" altLang="en-US" sz="2000" kern="1200" dirty="0">
                <a:solidFill>
                  <a:srgbClr val="C00000"/>
                </a:solidFill>
                <a:latin typeface="Times New Roman" pitchFamily="18" charset="0"/>
                <a:ea typeface="微软雅黑" pitchFamily="34" charset="-122"/>
                <a:cs typeface="Times New Roman" pitchFamily="18" charset="0"/>
              </a:rPr>
              <a:t>差异</a:t>
            </a:r>
            <a:r>
              <a:rPr lang="zh-CN" altLang="en-US" sz="2000" kern="1200" dirty="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从</a:t>
            </a:r>
            <a:r>
              <a:rPr lang="zh-CN" altLang="en-US" sz="2000" kern="1200" dirty="0">
                <a:solidFill>
                  <a:srgbClr val="C00000"/>
                </a:solidFill>
                <a:latin typeface="Times New Roman" pitchFamily="18" charset="0"/>
                <a:ea typeface="微软雅黑" pitchFamily="34" charset="-122"/>
                <a:cs typeface="Times New Roman" pitchFamily="18" charset="0"/>
              </a:rPr>
              <a:t>软件的角度</a:t>
            </a:r>
            <a:r>
              <a:rPr lang="zh-CN" altLang="en-US" sz="2000" kern="1200" dirty="0">
                <a:solidFill>
                  <a:srgbClr val="1A3868"/>
                </a:solidFill>
                <a:latin typeface="Times New Roman" pitchFamily="18" charset="0"/>
                <a:ea typeface="微软雅黑" pitchFamily="34" charset="-122"/>
                <a:cs typeface="Times New Roman" pitchFamily="18" charset="0"/>
              </a:rPr>
              <a:t>来看，很多大型</a:t>
            </a:r>
            <a:r>
              <a:rPr lang="zh-CN" altLang="en-US" sz="2000" kern="1200" dirty="0" smtClean="0">
                <a:solidFill>
                  <a:srgbClr val="1A3868"/>
                </a:solidFill>
                <a:latin typeface="Times New Roman" pitchFamily="18" charset="0"/>
                <a:ea typeface="微软雅黑" pitchFamily="34" charset="-122"/>
                <a:cs typeface="Times New Roman" pitchFamily="18" charset="0"/>
              </a:rPr>
              <a:t>应用软件安装在专用</a:t>
            </a:r>
            <a:r>
              <a:rPr lang="zh-CN" altLang="en-US" sz="2000" kern="1200" dirty="0">
                <a:solidFill>
                  <a:srgbClr val="1A3868"/>
                </a:solidFill>
                <a:latin typeface="Times New Roman" pitchFamily="18" charset="0"/>
                <a:ea typeface="微软雅黑" pitchFamily="34" charset="-122"/>
                <a:cs typeface="Times New Roman" pitchFamily="18" charset="0"/>
              </a:rPr>
              <a:t>的服务器中</a:t>
            </a:r>
            <a:r>
              <a:rPr lang="zh-CN" altLang="en-US" sz="2000" kern="1200" dirty="0" smtClean="0">
                <a:solidFill>
                  <a:srgbClr val="1A3868"/>
                </a:solidFill>
                <a:latin typeface="Times New Roman" pitchFamily="18" charset="0"/>
                <a:ea typeface="微软雅黑" pitchFamily="34" charset="-122"/>
                <a:cs typeface="Times New Roman" pitchFamily="18" charset="0"/>
              </a:rPr>
              <a:t>，合法用户通过互联网访问</a:t>
            </a:r>
            <a:r>
              <a:rPr lang="zh-CN" altLang="en-US" sz="2000" kern="1200" dirty="0">
                <a:solidFill>
                  <a:srgbClr val="1A3868"/>
                </a:solidFill>
                <a:latin typeface="Times New Roman" pitchFamily="18" charset="0"/>
                <a:ea typeface="微软雅黑" pitchFamily="34" charset="-122"/>
                <a:cs typeface="Times New Roman" pitchFamily="18" charset="0"/>
              </a:rPr>
              <a:t>服务器</a:t>
            </a:r>
            <a:r>
              <a:rPr lang="zh-CN" altLang="en-US" sz="2000" kern="1200" dirty="0" smtClean="0">
                <a:solidFill>
                  <a:srgbClr val="1A3868"/>
                </a:solidFill>
                <a:latin typeface="Times New Roman" pitchFamily="18" charset="0"/>
                <a:ea typeface="微软雅黑" pitchFamily="34" charset="-122"/>
                <a:cs typeface="Times New Roman" pitchFamily="18" charset="0"/>
              </a:rPr>
              <a:t>，使用软件</a:t>
            </a:r>
            <a:r>
              <a:rPr lang="zh-CN" altLang="en-US" sz="2000" kern="1200" dirty="0">
                <a:solidFill>
                  <a:srgbClr val="1A3868"/>
                </a:solidFill>
                <a:latin typeface="Times New Roman" pitchFamily="18" charset="0"/>
                <a:ea typeface="微软雅黑" pitchFamily="34" charset="-122"/>
                <a:cs typeface="Times New Roman" pitchFamily="18" charset="0"/>
              </a:rPr>
              <a:t>资源；</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从</a:t>
            </a:r>
            <a:r>
              <a:rPr lang="zh-CN" altLang="en-US" sz="2000" kern="1200" dirty="0">
                <a:solidFill>
                  <a:srgbClr val="C00000"/>
                </a:solidFill>
                <a:latin typeface="Times New Roman" pitchFamily="18" charset="0"/>
                <a:ea typeface="微软雅黑" pitchFamily="34" charset="-122"/>
                <a:cs typeface="Times New Roman" pitchFamily="18" charset="0"/>
              </a:rPr>
              <a:t>信息资源的角度</a:t>
            </a:r>
            <a:r>
              <a:rPr lang="zh-CN" altLang="en-US" sz="2000" kern="1200" dirty="0">
                <a:solidFill>
                  <a:srgbClr val="1A3868"/>
                </a:solidFill>
                <a:latin typeface="Times New Roman" pitchFamily="18" charset="0"/>
                <a:ea typeface="微软雅黑" pitchFamily="34" charset="-122"/>
                <a:cs typeface="Times New Roman" pitchFamily="18" charset="0"/>
              </a:rPr>
              <a:t>来看，某一类型</a:t>
            </a:r>
            <a:r>
              <a:rPr lang="zh-CN" altLang="en-US" sz="2000" kern="1200" dirty="0" smtClean="0">
                <a:solidFill>
                  <a:srgbClr val="1A3868"/>
                </a:solidFill>
                <a:latin typeface="Times New Roman" pitchFamily="18" charset="0"/>
                <a:ea typeface="微软雅黑" pitchFamily="34" charset="-122"/>
                <a:cs typeface="Times New Roman" pitchFamily="18" charset="0"/>
              </a:rPr>
              <a:t>的资源</a:t>
            </a:r>
            <a:r>
              <a:rPr lang="zh-CN" altLang="en-US" sz="2000" kern="1200" dirty="0">
                <a:solidFill>
                  <a:srgbClr val="1A3868"/>
                </a:solidFill>
                <a:latin typeface="Times New Roman" pitchFamily="18" charset="0"/>
                <a:ea typeface="微软雅黑" pitchFamily="34" charset="-122"/>
                <a:cs typeface="Times New Roman" pitchFamily="18" charset="0"/>
              </a:rPr>
              <a:t>存放</a:t>
            </a:r>
            <a:r>
              <a:rPr lang="zh-CN" altLang="en-US" sz="2000" kern="1200" dirty="0" smtClean="0">
                <a:solidFill>
                  <a:srgbClr val="1A3868"/>
                </a:solidFill>
                <a:latin typeface="Times New Roman" pitchFamily="18" charset="0"/>
                <a:ea typeface="微软雅黑" pitchFamily="34" charset="-122"/>
                <a:cs typeface="Times New Roman" pitchFamily="18" charset="0"/>
              </a:rPr>
              <a:t>在大型</a:t>
            </a:r>
            <a:r>
              <a:rPr lang="zh-CN" altLang="en-US" sz="2000" kern="1200" dirty="0">
                <a:solidFill>
                  <a:srgbClr val="1A3868"/>
                </a:solidFill>
                <a:latin typeface="Times New Roman" pitchFamily="18" charset="0"/>
                <a:ea typeface="微软雅黑" pitchFamily="34" charset="-122"/>
                <a:cs typeface="Times New Roman" pitchFamily="18" charset="0"/>
              </a:rPr>
              <a:t>服务器中，合法的用户可以通过互联网访问这些信息资源。</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idx="4294967295"/>
          </p:nvPr>
        </p:nvSpPr>
        <p:spPr>
          <a:xfrm>
            <a:off x="285720" y="643718"/>
            <a:ext cx="4071921"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对等网络的基本概念</a:t>
            </a:r>
          </a:p>
        </p:txBody>
      </p:sp>
      <p:sp>
        <p:nvSpPr>
          <p:cNvPr id="21506" name="内容占位符 2"/>
          <p:cNvSpPr>
            <a:spLocks noGrp="1"/>
          </p:cNvSpPr>
          <p:nvPr>
            <p:ph idx="4294967295"/>
          </p:nvPr>
        </p:nvSpPr>
        <p:spPr>
          <a:xfrm>
            <a:off x="285720" y="1358098"/>
            <a:ext cx="6072230" cy="2857520"/>
          </a:xfrm>
        </p:spPr>
        <p:txBody>
          <a:bodyPr/>
          <a:lstStyle/>
          <a:p>
            <a:pPr marL="273050" indent="-273050">
              <a:spcAft>
                <a:spcPct val="20000"/>
              </a:spcAft>
            </a:pPr>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是网络节点之间采取对等的方式，通过直接交换信息来共享计算机资源和服务的工作模式。</a:t>
            </a:r>
          </a:p>
          <a:p>
            <a:pPr marL="536575" lvl="1" indent="-263525"/>
            <a:r>
              <a:rPr lang="en-US" altLang="zh-CN" kern="1200" dirty="0">
                <a:solidFill>
                  <a:srgbClr val="C00000"/>
                </a:solidFill>
                <a:latin typeface="Times New Roman" pitchFamily="18" charset="0"/>
                <a:ea typeface="微软雅黑" pitchFamily="34" charset="-122"/>
                <a:cs typeface="Times New Roman" pitchFamily="18" charset="0"/>
              </a:rPr>
              <a:t>P2P</a:t>
            </a:r>
            <a:r>
              <a:rPr lang="zh-CN" altLang="en-US" kern="1200" dirty="0">
                <a:solidFill>
                  <a:srgbClr val="C00000"/>
                </a:solidFill>
                <a:latin typeface="Times New Roman" pitchFamily="18" charset="0"/>
                <a:ea typeface="微软雅黑" pitchFamily="34" charset="-122"/>
                <a:cs typeface="Times New Roman" pitchFamily="18" charset="0"/>
              </a:rPr>
              <a:t>通信</a:t>
            </a:r>
            <a:r>
              <a:rPr lang="zh-CN" altLang="en-US" kern="1200" dirty="0" smtClean="0">
                <a:solidFill>
                  <a:srgbClr val="C00000"/>
                </a:solidFill>
                <a:latin typeface="Times New Roman" pitchFamily="18" charset="0"/>
                <a:ea typeface="微软雅黑" pitchFamily="34" charset="-122"/>
                <a:cs typeface="Times New Roman" pitchFamily="18" charset="0"/>
              </a:rPr>
              <a:t>模式  </a:t>
            </a:r>
            <a:r>
              <a:rPr lang="zh-CN" altLang="en-US" kern="1200" dirty="0" smtClean="0">
                <a:solidFill>
                  <a:srgbClr val="1A3868"/>
                </a:solidFill>
                <a:latin typeface="Times New Roman" pitchFamily="18" charset="0"/>
                <a:ea typeface="微软雅黑" pitchFamily="34" charset="-122"/>
                <a:cs typeface="Times New Roman" pitchFamily="18" charset="0"/>
              </a:rPr>
              <a:t>指</a:t>
            </a:r>
            <a:r>
              <a:rPr lang="en-US" altLang="zh-CN" kern="1200" dirty="0">
                <a:solidFill>
                  <a:srgbClr val="1A3868"/>
                </a:solidFill>
                <a:latin typeface="Times New Roman" pitchFamily="18" charset="0"/>
                <a:ea typeface="微软雅黑" pitchFamily="34" charset="-122"/>
                <a:cs typeface="Times New Roman" pitchFamily="18" charset="0"/>
              </a:rPr>
              <a:t>P2P</a:t>
            </a:r>
            <a:r>
              <a:rPr lang="zh-CN" altLang="en-US" kern="1200" dirty="0">
                <a:solidFill>
                  <a:srgbClr val="1A3868"/>
                </a:solidFill>
                <a:latin typeface="Times New Roman" pitchFamily="18" charset="0"/>
                <a:ea typeface="微软雅黑" pitchFamily="34" charset="-122"/>
                <a:cs typeface="Times New Roman" pitchFamily="18" charset="0"/>
              </a:rPr>
              <a:t>网络中对等结点之间直接通信的能力；</a:t>
            </a:r>
            <a:endParaRPr lang="en-US" altLang="zh-CN" kern="1200" dirty="0">
              <a:solidFill>
                <a:srgbClr val="1A3868"/>
              </a:solidFill>
              <a:latin typeface="Times New Roman" pitchFamily="18" charset="0"/>
              <a:ea typeface="微软雅黑" pitchFamily="34" charset="-122"/>
              <a:cs typeface="Times New Roman" pitchFamily="18" charset="0"/>
            </a:endParaRPr>
          </a:p>
          <a:p>
            <a:pPr marL="536575" lvl="1" indent="-263525"/>
            <a:r>
              <a:rPr lang="en-US" altLang="zh-CN" kern="1200" dirty="0">
                <a:solidFill>
                  <a:srgbClr val="C00000"/>
                </a:solidFill>
                <a:latin typeface="Times New Roman" pitchFamily="18" charset="0"/>
                <a:ea typeface="微软雅黑" pitchFamily="34" charset="-122"/>
                <a:cs typeface="Times New Roman" pitchFamily="18" charset="0"/>
              </a:rPr>
              <a:t>P2P</a:t>
            </a:r>
            <a:r>
              <a:rPr lang="zh-CN" altLang="en-US" kern="1200" dirty="0" smtClean="0">
                <a:solidFill>
                  <a:srgbClr val="C00000"/>
                </a:solidFill>
                <a:latin typeface="Times New Roman" pitchFamily="18" charset="0"/>
                <a:ea typeface="微软雅黑" pitchFamily="34" charset="-122"/>
                <a:cs typeface="Times New Roman" pitchFamily="18" charset="0"/>
              </a:rPr>
              <a:t>网络  </a:t>
            </a:r>
            <a:r>
              <a:rPr lang="zh-CN" altLang="en-US" kern="1200" dirty="0" smtClean="0">
                <a:solidFill>
                  <a:srgbClr val="1A3868"/>
                </a:solidFill>
                <a:latin typeface="Times New Roman" pitchFamily="18" charset="0"/>
                <a:ea typeface="微软雅黑" pitchFamily="34" charset="-122"/>
                <a:cs typeface="Times New Roman" pitchFamily="18" charset="0"/>
              </a:rPr>
              <a:t>指</a:t>
            </a:r>
            <a:r>
              <a:rPr lang="zh-CN" altLang="en-US" kern="1200" dirty="0">
                <a:solidFill>
                  <a:srgbClr val="1A3868"/>
                </a:solidFill>
                <a:latin typeface="Times New Roman" pitchFamily="18" charset="0"/>
                <a:ea typeface="微软雅黑" pitchFamily="34" charset="-122"/>
                <a:cs typeface="Times New Roman" pitchFamily="18" charset="0"/>
              </a:rPr>
              <a:t>在互联网中由对等结点组成的一种</a:t>
            </a:r>
            <a:r>
              <a:rPr lang="zh-CN" altLang="en-US" kern="1200" dirty="0">
                <a:solidFill>
                  <a:srgbClr val="C00000"/>
                </a:solidFill>
                <a:latin typeface="Times New Roman" pitchFamily="18" charset="0"/>
                <a:ea typeface="微软雅黑" pitchFamily="34" charset="-122"/>
                <a:cs typeface="Times New Roman" pitchFamily="18" charset="0"/>
              </a:rPr>
              <a:t>动态的逻辑网络；</a:t>
            </a:r>
            <a:endParaRPr lang="en-US" altLang="zh-CN" kern="1200" dirty="0">
              <a:solidFill>
                <a:srgbClr val="C00000"/>
              </a:solidFill>
              <a:latin typeface="Times New Roman" pitchFamily="18" charset="0"/>
              <a:ea typeface="微软雅黑" pitchFamily="34" charset="-122"/>
              <a:cs typeface="Times New Roman" pitchFamily="18" charset="0"/>
            </a:endParaRPr>
          </a:p>
          <a:p>
            <a:pPr marL="536575" lvl="1" indent="-263525"/>
            <a:r>
              <a:rPr lang="en-US" altLang="zh-CN" kern="1200" dirty="0">
                <a:solidFill>
                  <a:srgbClr val="C00000"/>
                </a:solidFill>
                <a:latin typeface="Times New Roman" pitchFamily="18" charset="0"/>
                <a:ea typeface="微软雅黑" pitchFamily="34" charset="-122"/>
                <a:cs typeface="Times New Roman" pitchFamily="18" charset="0"/>
              </a:rPr>
              <a:t>P2P</a:t>
            </a:r>
            <a:r>
              <a:rPr lang="zh-CN" altLang="en-US" kern="1200" dirty="0">
                <a:solidFill>
                  <a:srgbClr val="C00000"/>
                </a:solidFill>
                <a:latin typeface="Times New Roman" pitchFamily="18" charset="0"/>
                <a:ea typeface="微软雅黑" pitchFamily="34" charset="-122"/>
                <a:cs typeface="Times New Roman" pitchFamily="18" charset="0"/>
              </a:rPr>
              <a:t>实现</a:t>
            </a:r>
            <a:r>
              <a:rPr lang="zh-CN" altLang="en-US" kern="1200" dirty="0" smtClean="0">
                <a:solidFill>
                  <a:srgbClr val="C00000"/>
                </a:solidFill>
                <a:latin typeface="Times New Roman" pitchFamily="18" charset="0"/>
                <a:ea typeface="微软雅黑" pitchFamily="34" charset="-122"/>
                <a:cs typeface="Times New Roman" pitchFamily="18" charset="0"/>
              </a:rPr>
              <a:t>技术</a:t>
            </a:r>
            <a:r>
              <a:rPr lang="zh-CN" altLang="en-US" kern="1200" dirty="0">
                <a:solidFill>
                  <a:srgbClr val="1A3868"/>
                </a:solidFill>
                <a:latin typeface="Times New Roman" pitchFamily="18" charset="0"/>
                <a:ea typeface="微软雅黑" pitchFamily="34" charset="-122"/>
                <a:cs typeface="Times New Roman" pitchFamily="18" charset="0"/>
              </a:rPr>
              <a:t> </a:t>
            </a:r>
            <a:r>
              <a:rPr lang="zh-CN" altLang="en-US" kern="1200" dirty="0" smtClean="0">
                <a:solidFill>
                  <a:srgbClr val="1A3868"/>
                </a:solidFill>
                <a:latin typeface="Times New Roman" pitchFamily="18" charset="0"/>
                <a:ea typeface="微软雅黑" pitchFamily="34" charset="-122"/>
                <a:cs typeface="Times New Roman" pitchFamily="18" charset="0"/>
              </a:rPr>
              <a:t>指</a:t>
            </a:r>
            <a:r>
              <a:rPr lang="zh-CN" altLang="en-US" kern="1200" dirty="0">
                <a:solidFill>
                  <a:srgbClr val="1A3868"/>
                </a:solidFill>
                <a:latin typeface="Times New Roman" pitchFamily="18" charset="0"/>
                <a:ea typeface="微软雅黑" pitchFamily="34" charset="-122"/>
                <a:cs typeface="Times New Roman" pitchFamily="18" charset="0"/>
              </a:rPr>
              <a:t>为实现对等结点之间直接通信的功能和特定的应用所需设计的协议、软件等。</a:t>
            </a:r>
          </a:p>
        </p:txBody>
      </p:sp>
      <p:sp>
        <p:nvSpPr>
          <p:cNvPr id="5" name="矩形 4"/>
          <p:cNvSpPr/>
          <p:nvPr/>
        </p:nvSpPr>
        <p:spPr>
          <a:xfrm>
            <a:off x="642910" y="4231995"/>
            <a:ext cx="5429288"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p:spPr>
        <p:txBody>
          <a:bodyPr wrap="square">
            <a:spAutoFit/>
          </a:bodyPr>
          <a:lstStyle/>
          <a:p>
            <a:pPr marL="0" lvl="1" indent="-315913" eaLnBrk="0" hangingPunct="0">
              <a:lnSpc>
                <a:spcPct val="110000"/>
              </a:lnSpc>
              <a:spcBef>
                <a:spcPts val="0"/>
              </a:spcBef>
            </a:pPr>
            <a:r>
              <a:rPr lang="en-US" altLang="zh-CN" sz="2000" u="none" dirty="0" smtClean="0">
                <a:solidFill>
                  <a:srgbClr val="FFFF00"/>
                </a:solidFill>
              </a:rPr>
              <a:t>P2P  =  Peer to Peer</a:t>
            </a:r>
          </a:p>
          <a:p>
            <a:pPr marL="0" lvl="1" indent="-315913" eaLnBrk="0" hangingPunct="0">
              <a:lnSpc>
                <a:spcPct val="110000"/>
              </a:lnSpc>
              <a:spcBef>
                <a:spcPts val="0"/>
              </a:spcBef>
            </a:pPr>
            <a:r>
              <a:rPr lang="en-US" altLang="zh-CN" sz="2000" u="none" dirty="0" smtClean="0">
                <a:solidFill>
                  <a:srgbClr val="FFFF00"/>
                </a:solidFill>
              </a:rPr>
              <a:t>Peer n.</a:t>
            </a:r>
            <a:r>
              <a:rPr lang="zh-CN" altLang="en-US" sz="2000" u="none" dirty="0" smtClean="0">
                <a:solidFill>
                  <a:srgbClr val="FFFF00"/>
                </a:solidFill>
              </a:rPr>
              <a:t>同辈；同龄人；身份或地位相同的人； </a:t>
            </a:r>
            <a:endParaRPr lang="en-US" altLang="zh-CN" sz="2000" u="none"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5" name="标题 1"/>
          <p:cNvSpPr>
            <a:spLocks noGrp="1"/>
          </p:cNvSpPr>
          <p:nvPr>
            <p:ph type="title" idx="4294967295"/>
          </p:nvPr>
        </p:nvSpPr>
        <p:spPr>
          <a:xfrm>
            <a:off x="428596" y="970749"/>
            <a:ext cx="7772400" cy="458787"/>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C/S</a:t>
            </a:r>
            <a:r>
              <a:rPr lang="zh-CN" altLang="en-US" sz="2400" kern="1200" dirty="0">
                <a:solidFill>
                  <a:srgbClr val="007D7A"/>
                </a:solidFill>
                <a:latin typeface="Times New Roman" pitchFamily="18" charset="0"/>
                <a:cs typeface="Times New Roman" pitchFamily="18" charset="0"/>
              </a:rPr>
              <a:t>与</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模式比较</a:t>
            </a:r>
          </a:p>
        </p:txBody>
      </p:sp>
      <p:sp>
        <p:nvSpPr>
          <p:cNvPr id="2273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27333" name="Object 5"/>
          <p:cNvGraphicFramePr>
            <a:graphicFrameLocks noChangeAspect="1"/>
          </p:cNvGraphicFramePr>
          <p:nvPr/>
        </p:nvGraphicFramePr>
        <p:xfrm>
          <a:off x="3203353" y="1718677"/>
          <a:ext cx="3011721" cy="1928826"/>
        </p:xfrm>
        <a:graphic>
          <a:graphicData uri="http://schemas.openxmlformats.org/presentationml/2006/ole">
            <p:oleObj spid="_x0000_s227333" name="Visio" r:id="rId4" imgW="3877541" imgH="2566891" progId="Visio.Drawing.11">
              <p:embed/>
            </p:oleObj>
          </a:graphicData>
        </a:graphic>
      </p:graphicFrame>
      <p:graphicFrame>
        <p:nvGraphicFramePr>
          <p:cNvPr id="227334" name="Object 6"/>
          <p:cNvGraphicFramePr>
            <a:graphicFrameLocks noChangeAspect="1"/>
          </p:cNvGraphicFramePr>
          <p:nvPr/>
        </p:nvGraphicFramePr>
        <p:xfrm>
          <a:off x="357158" y="1715288"/>
          <a:ext cx="2714644" cy="1848286"/>
        </p:xfrm>
        <a:graphic>
          <a:graphicData uri="http://schemas.openxmlformats.org/presentationml/2006/ole">
            <p:oleObj spid="_x0000_s227334" name="Visio" r:id="rId5" imgW="3703320" imgH="2570362" progId="Visio.Drawing.11">
              <p:embed/>
            </p:oleObj>
          </a:graphicData>
        </a:graphic>
      </p:graphicFrame>
      <p:sp>
        <p:nvSpPr>
          <p:cNvPr id="6" name="矩形 5"/>
          <p:cNvSpPr/>
          <p:nvPr/>
        </p:nvSpPr>
        <p:spPr>
          <a:xfrm>
            <a:off x="214282" y="3429800"/>
            <a:ext cx="2714644" cy="646331"/>
          </a:xfrm>
          <a:prstGeom prst="rect">
            <a:avLst/>
          </a:prstGeom>
        </p:spPr>
        <p:txBody>
          <a:bodyPr wrap="square">
            <a:spAutoFit/>
          </a:bodyPr>
          <a:lstStyle/>
          <a:p>
            <a:pPr algn="ctr"/>
            <a:r>
              <a:rPr lang="zh-CN" altLang="en-US" sz="1800" b="0" u="none" dirty="0" smtClean="0">
                <a:solidFill>
                  <a:schemeClr val="accent1">
                    <a:lumMod val="50000"/>
                  </a:schemeClr>
                </a:solidFill>
              </a:rPr>
              <a:t>（</a:t>
            </a:r>
            <a:r>
              <a:rPr lang="en-US" altLang="zh-CN" sz="1800" b="0" u="none" dirty="0" smtClean="0">
                <a:solidFill>
                  <a:schemeClr val="accent1">
                    <a:lumMod val="50000"/>
                  </a:schemeClr>
                </a:solidFill>
              </a:rPr>
              <a:t>a</a:t>
            </a:r>
            <a:r>
              <a:rPr lang="zh-CN" altLang="en-US" sz="1800" b="0" u="none" dirty="0" smtClean="0">
                <a:solidFill>
                  <a:schemeClr val="accent1">
                    <a:lumMod val="50000"/>
                  </a:schemeClr>
                </a:solidFill>
              </a:rPr>
              <a:t>）传统的客户</a:t>
            </a:r>
            <a:r>
              <a:rPr lang="en-US" altLang="zh-CN" sz="1800" b="0" u="none" dirty="0" smtClean="0">
                <a:solidFill>
                  <a:schemeClr val="accent1">
                    <a:lumMod val="50000"/>
                  </a:schemeClr>
                </a:solidFill>
              </a:rPr>
              <a:t>/</a:t>
            </a:r>
            <a:r>
              <a:rPr lang="zh-CN" altLang="en-US" sz="1800" b="0" u="none" dirty="0" smtClean="0">
                <a:solidFill>
                  <a:schemeClr val="accent1">
                    <a:lumMod val="50000"/>
                  </a:schemeClr>
                </a:solidFill>
              </a:rPr>
              <a:t>服务器工作模式</a:t>
            </a:r>
            <a:endParaRPr lang="zh-CN" altLang="en-US" sz="1800" b="0" u="none" dirty="0">
              <a:solidFill>
                <a:schemeClr val="accent1">
                  <a:lumMod val="50000"/>
                </a:schemeClr>
              </a:solidFill>
            </a:endParaRPr>
          </a:p>
        </p:txBody>
      </p:sp>
      <p:sp>
        <p:nvSpPr>
          <p:cNvPr id="7" name="矩形 6"/>
          <p:cNvSpPr/>
          <p:nvPr/>
        </p:nvSpPr>
        <p:spPr>
          <a:xfrm>
            <a:off x="3500430" y="3421047"/>
            <a:ext cx="2056973" cy="369332"/>
          </a:xfrm>
          <a:prstGeom prst="rect">
            <a:avLst/>
          </a:prstGeom>
        </p:spPr>
        <p:txBody>
          <a:bodyPr wrap="none">
            <a:spAutoFit/>
          </a:bodyPr>
          <a:lstStyle/>
          <a:p>
            <a:pPr algn="ctr"/>
            <a:r>
              <a:rPr lang="zh-CN" altLang="en-US" sz="1800" b="0" u="none" dirty="0" smtClean="0">
                <a:solidFill>
                  <a:schemeClr val="accent1">
                    <a:lumMod val="50000"/>
                  </a:schemeClr>
                </a:solidFill>
              </a:rPr>
              <a:t>（</a:t>
            </a:r>
            <a:r>
              <a:rPr lang="en-US" altLang="zh-CN" sz="1800" b="0" u="none" dirty="0" smtClean="0">
                <a:solidFill>
                  <a:schemeClr val="accent1">
                    <a:lumMod val="50000"/>
                  </a:schemeClr>
                </a:solidFill>
              </a:rPr>
              <a:t>b</a:t>
            </a:r>
            <a:r>
              <a:rPr lang="zh-CN" altLang="en-US" sz="1800" b="0" u="none" dirty="0" smtClean="0">
                <a:solidFill>
                  <a:schemeClr val="accent1">
                    <a:lumMod val="50000"/>
                  </a:schemeClr>
                </a:solidFill>
              </a:rPr>
              <a:t>）</a:t>
            </a:r>
            <a:r>
              <a:rPr lang="en-US" altLang="zh-CN" sz="1800" b="0" u="none" dirty="0" smtClean="0">
                <a:solidFill>
                  <a:schemeClr val="accent1">
                    <a:lumMod val="50000"/>
                  </a:schemeClr>
                </a:solidFill>
              </a:rPr>
              <a:t>P2P</a:t>
            </a:r>
            <a:r>
              <a:rPr lang="zh-CN" altLang="en-US" sz="1800" b="0" u="none" dirty="0" smtClean="0">
                <a:solidFill>
                  <a:schemeClr val="accent1">
                    <a:lumMod val="50000"/>
                  </a:schemeClr>
                </a:solidFill>
              </a:rPr>
              <a:t>工作模式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标题 1"/>
          <p:cNvSpPr>
            <a:spLocks noGrp="1"/>
          </p:cNvSpPr>
          <p:nvPr>
            <p:ph type="title" idx="4294967295"/>
          </p:nvPr>
        </p:nvSpPr>
        <p:spPr>
          <a:xfrm>
            <a:off x="285750" y="572286"/>
            <a:ext cx="6429375" cy="857250"/>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与</a:t>
            </a:r>
            <a:r>
              <a:rPr lang="en-US" altLang="zh-CN" sz="2400" kern="1200" dirty="0">
                <a:solidFill>
                  <a:srgbClr val="007D7A"/>
                </a:solidFill>
                <a:latin typeface="Times New Roman" pitchFamily="18" charset="0"/>
                <a:cs typeface="Times New Roman" pitchFamily="18" charset="0"/>
              </a:rPr>
              <a:t>C/S</a:t>
            </a:r>
            <a:r>
              <a:rPr lang="zh-CN" altLang="en-US" sz="2400" kern="1200" dirty="0">
                <a:solidFill>
                  <a:srgbClr val="007D7A"/>
                </a:solidFill>
                <a:latin typeface="Times New Roman" pitchFamily="18" charset="0"/>
                <a:cs typeface="Times New Roman" pitchFamily="18" charset="0"/>
              </a:rPr>
              <a:t>模式工作的区别与联系</a:t>
            </a:r>
          </a:p>
        </p:txBody>
      </p:sp>
      <p:sp>
        <p:nvSpPr>
          <p:cNvPr id="228354" name="内容占位符 2"/>
          <p:cNvSpPr>
            <a:spLocks noGrp="1"/>
          </p:cNvSpPr>
          <p:nvPr>
            <p:ph idx="4294967295"/>
          </p:nvPr>
        </p:nvSpPr>
        <p:spPr>
          <a:xfrm>
            <a:off x="71406" y="1329548"/>
            <a:ext cx="6000792" cy="3600450"/>
          </a:xfrm>
        </p:spPr>
        <p:txBody>
          <a:bodyPr/>
          <a:lstStyle/>
          <a:p>
            <a:pPr marL="273050" indent="-273050"/>
            <a:r>
              <a:rPr lang="zh-CN" altLang="en-US" sz="2000" kern="1200" dirty="0">
                <a:solidFill>
                  <a:srgbClr val="1A3868"/>
                </a:solidFill>
                <a:latin typeface="Times New Roman" pitchFamily="18" charset="0"/>
                <a:ea typeface="微软雅黑" pitchFamily="34" charset="-122"/>
                <a:cs typeface="Times New Roman" pitchFamily="18" charset="0"/>
              </a:rPr>
              <a:t>传统互联网中的</a:t>
            </a:r>
            <a:r>
              <a:rPr lang="en-US" altLang="zh-CN" sz="2000" kern="1200" dirty="0">
                <a:solidFill>
                  <a:srgbClr val="1A3868"/>
                </a:solidFill>
                <a:latin typeface="Times New Roman" pitchFamily="18" charset="0"/>
                <a:ea typeface="微软雅黑" pitchFamily="34" charset="-122"/>
                <a:cs typeface="Times New Roman" pitchFamily="18" charset="0"/>
              </a:rPr>
              <a:t>C/S </a:t>
            </a:r>
            <a:r>
              <a:rPr lang="zh-CN" altLang="en-US" sz="2000" kern="1200" dirty="0">
                <a:solidFill>
                  <a:srgbClr val="1A3868"/>
                </a:solidFill>
                <a:latin typeface="Times New Roman" pitchFamily="18" charset="0"/>
                <a:ea typeface="微软雅黑" pitchFamily="34" charset="-122"/>
                <a:cs typeface="Times New Roman" pitchFamily="18" charset="0"/>
              </a:rPr>
              <a:t>模式，信息资源的共享以</a:t>
            </a:r>
            <a:r>
              <a:rPr lang="zh-CN" altLang="en-US" sz="2000" kern="1200" dirty="0">
                <a:solidFill>
                  <a:srgbClr val="C00000"/>
                </a:solidFill>
                <a:latin typeface="Times New Roman" pitchFamily="18" charset="0"/>
                <a:ea typeface="微软雅黑" pitchFamily="34" charset="-122"/>
                <a:cs typeface="Times New Roman" pitchFamily="18" charset="0"/>
              </a:rPr>
              <a:t>服务器为</a:t>
            </a:r>
            <a:r>
              <a:rPr lang="zh-CN" altLang="en-US" sz="2000" kern="1200" dirty="0" smtClean="0">
                <a:solidFill>
                  <a:srgbClr val="C00000"/>
                </a:solidFill>
                <a:latin typeface="Times New Roman" pitchFamily="18" charset="0"/>
                <a:ea typeface="微软雅黑" pitchFamily="34" charset="-122"/>
                <a:cs typeface="Times New Roman" pitchFamily="18" charset="0"/>
              </a:rPr>
              <a:t>中心</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服务提供者与服务使用者之间的界限清晰；</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网络中的计算机</a:t>
            </a:r>
            <a:r>
              <a:rPr lang="zh-CN" altLang="en-US" sz="2000" kern="1200" dirty="0">
                <a:solidFill>
                  <a:srgbClr val="C00000"/>
                </a:solidFill>
                <a:latin typeface="Times New Roman" pitchFamily="18" charset="0"/>
                <a:ea typeface="微软雅黑" pitchFamily="34" charset="-122"/>
                <a:cs typeface="Times New Roman" pitchFamily="18" charset="0"/>
              </a:rPr>
              <a:t>处于对等地位</a:t>
            </a:r>
            <a:r>
              <a:rPr lang="zh-CN" altLang="en-US" sz="2000" kern="1200" dirty="0">
                <a:solidFill>
                  <a:srgbClr val="1A3868"/>
                </a:solidFill>
                <a:latin typeface="Times New Roman" pitchFamily="18" charset="0"/>
                <a:ea typeface="微软雅黑" pitchFamily="34" charset="-122"/>
                <a:cs typeface="Times New Roman" pitchFamily="18" charset="0"/>
              </a:rPr>
              <a:t>，不依赖于专用的集中式服务器，淡化了服务提供者</a:t>
            </a:r>
            <a:r>
              <a:rPr lang="zh-CN" altLang="en-US" sz="2000" kern="1200" dirty="0" smtClean="0">
                <a:solidFill>
                  <a:srgbClr val="1A3868"/>
                </a:solidFill>
                <a:latin typeface="Times New Roman" pitchFamily="18" charset="0"/>
                <a:ea typeface="微软雅黑" pitchFamily="34" charset="-122"/>
                <a:cs typeface="Times New Roman" pitchFamily="18" charset="0"/>
              </a:rPr>
              <a:t>与使用</a:t>
            </a:r>
            <a:r>
              <a:rPr lang="zh-CN" altLang="en-US" sz="2000" kern="1200" dirty="0">
                <a:solidFill>
                  <a:srgbClr val="1A3868"/>
                </a:solidFill>
                <a:latin typeface="Times New Roman" pitchFamily="18" charset="0"/>
                <a:ea typeface="微软雅黑" pitchFamily="34" charset="-122"/>
                <a:cs typeface="Times New Roman" pitchFamily="18" charset="0"/>
              </a:rPr>
              <a:t>者之间的界限，可以身兼双重身份。</a:t>
            </a:r>
          </a:p>
          <a:p>
            <a:pPr marL="273050" indent="-273050"/>
            <a:r>
              <a:rPr lang="zh-CN" altLang="en-US" sz="2000" kern="1200" dirty="0">
                <a:solidFill>
                  <a:srgbClr val="1A3868"/>
                </a:solidFill>
                <a:latin typeface="Times New Roman" pitchFamily="18" charset="0"/>
                <a:ea typeface="微软雅黑" pitchFamily="34" charset="-122"/>
                <a:cs typeface="Times New Roman" pitchFamily="18" charset="0"/>
              </a:rPr>
              <a:t>从网络体系结构的角度看，差别只在于</a:t>
            </a:r>
            <a:r>
              <a:rPr lang="zh-CN" altLang="en-US" sz="2000" kern="1200" dirty="0" smtClean="0">
                <a:solidFill>
                  <a:srgbClr val="1A3868"/>
                </a:solidFill>
                <a:latin typeface="Times New Roman" pitchFamily="18" charset="0"/>
                <a:ea typeface="微软雅黑" pitchFamily="34" charset="-122"/>
                <a:cs typeface="Times New Roman" pitchFamily="18" charset="0"/>
              </a:rPr>
              <a:t>应用层</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536575" lvl="1" indent="-263525"/>
            <a:r>
              <a:rPr lang="en-US" altLang="zh-CN" kern="1200" dirty="0">
                <a:solidFill>
                  <a:srgbClr val="1A3868"/>
                </a:solidFill>
                <a:latin typeface="Times New Roman" pitchFamily="18" charset="0"/>
                <a:ea typeface="微软雅黑" pitchFamily="34" charset="-122"/>
                <a:cs typeface="Times New Roman" pitchFamily="18" charset="0"/>
              </a:rPr>
              <a:t>C/S </a:t>
            </a:r>
            <a:r>
              <a:rPr lang="zh-CN" altLang="en-US" kern="1200" dirty="0">
                <a:solidFill>
                  <a:srgbClr val="1A3868"/>
                </a:solidFill>
                <a:latin typeface="Times New Roman" pitchFamily="18" charset="0"/>
                <a:ea typeface="微软雅黑" pitchFamily="34" charset="-122"/>
                <a:cs typeface="Times New Roman" pitchFamily="18" charset="0"/>
              </a:rPr>
              <a:t>模式：</a:t>
            </a:r>
            <a:r>
              <a:rPr lang="en-US" altLang="zh-CN" kern="1200" dirty="0">
                <a:solidFill>
                  <a:srgbClr val="1A3868"/>
                </a:solidFill>
                <a:latin typeface="Times New Roman" pitchFamily="18" charset="0"/>
                <a:ea typeface="微软雅黑" pitchFamily="34" charset="-122"/>
                <a:cs typeface="Times New Roman" pitchFamily="18" charset="0"/>
              </a:rPr>
              <a:t>DNS</a:t>
            </a:r>
            <a:r>
              <a:rPr lang="zh-CN" altLang="en-US" kern="1200" dirty="0">
                <a:solidFill>
                  <a:srgbClr val="1A3868"/>
                </a:solidFill>
                <a:latin typeface="Times New Roman" pitchFamily="18" charset="0"/>
                <a:ea typeface="微软雅黑" pitchFamily="34" charset="-122"/>
                <a:cs typeface="Times New Roman" pitchFamily="18" charset="0"/>
              </a:rPr>
              <a:t>、</a:t>
            </a:r>
            <a:r>
              <a:rPr lang="en-US" altLang="zh-CN" kern="1200" dirty="0">
                <a:solidFill>
                  <a:srgbClr val="1A3868"/>
                </a:solidFill>
                <a:latin typeface="Times New Roman" pitchFamily="18" charset="0"/>
                <a:ea typeface="微软雅黑" pitchFamily="34" charset="-122"/>
                <a:cs typeface="Times New Roman" pitchFamily="18" charset="0"/>
              </a:rPr>
              <a:t>SMTP</a:t>
            </a:r>
            <a:r>
              <a:rPr lang="zh-CN" altLang="en-US" kern="1200" dirty="0">
                <a:solidFill>
                  <a:srgbClr val="1A3868"/>
                </a:solidFill>
                <a:latin typeface="Times New Roman" pitchFamily="18" charset="0"/>
                <a:ea typeface="微软雅黑" pitchFamily="34" charset="-122"/>
                <a:cs typeface="Times New Roman" pitchFamily="18" charset="0"/>
              </a:rPr>
              <a:t>、</a:t>
            </a:r>
            <a:r>
              <a:rPr lang="en-US" altLang="zh-CN" kern="1200" dirty="0">
                <a:solidFill>
                  <a:srgbClr val="1A3868"/>
                </a:solidFill>
                <a:latin typeface="Times New Roman" pitchFamily="18" charset="0"/>
                <a:ea typeface="微软雅黑" pitchFamily="34" charset="-122"/>
                <a:cs typeface="Times New Roman" pitchFamily="18" charset="0"/>
              </a:rPr>
              <a:t>FTP</a:t>
            </a:r>
            <a:r>
              <a:rPr lang="zh-CN" altLang="en-US" kern="1200" dirty="0">
                <a:solidFill>
                  <a:srgbClr val="1A3868"/>
                </a:solidFill>
                <a:latin typeface="Times New Roman" pitchFamily="18" charset="0"/>
                <a:ea typeface="微软雅黑" pitchFamily="34" charset="-122"/>
                <a:cs typeface="Times New Roman" pitchFamily="18" charset="0"/>
              </a:rPr>
              <a:t>、</a:t>
            </a:r>
            <a:r>
              <a:rPr lang="en-US" altLang="zh-CN" kern="1200" dirty="0">
                <a:solidFill>
                  <a:srgbClr val="1A3868"/>
                </a:solidFill>
                <a:latin typeface="Times New Roman" pitchFamily="18" charset="0"/>
                <a:ea typeface="微软雅黑" pitchFamily="34" charset="-122"/>
                <a:cs typeface="Times New Roman" pitchFamily="18" charset="0"/>
              </a:rPr>
              <a:t>Web</a:t>
            </a:r>
            <a:r>
              <a:rPr lang="zh-CN" altLang="en-US" kern="1200" dirty="0">
                <a:solidFill>
                  <a:srgbClr val="1A3868"/>
                </a:solidFill>
                <a:latin typeface="Times New Roman" pitchFamily="18" charset="0"/>
                <a:ea typeface="微软雅黑" pitchFamily="34" charset="-122"/>
                <a:cs typeface="Times New Roman" pitchFamily="18" charset="0"/>
              </a:rPr>
              <a:t>协议</a:t>
            </a:r>
            <a:r>
              <a:rPr lang="zh-CN" altLang="en-US" kern="1200" dirty="0" smtClean="0">
                <a:solidFill>
                  <a:srgbClr val="1A3868"/>
                </a:solidFill>
                <a:latin typeface="Times New Roman" pitchFamily="18" charset="0"/>
                <a:ea typeface="微软雅黑" pitchFamily="34" charset="-122"/>
                <a:cs typeface="Times New Roman" pitchFamily="18" charset="0"/>
              </a:rPr>
              <a:t>等</a:t>
            </a:r>
            <a:endParaRPr lang="zh-CN" altLang="en-US" kern="1200" dirty="0">
              <a:solidFill>
                <a:srgbClr val="1A3868"/>
              </a:solidFill>
              <a:latin typeface="Times New Roman" pitchFamily="18" charset="0"/>
              <a:ea typeface="微软雅黑" pitchFamily="34" charset="-122"/>
              <a:cs typeface="Times New Roman" pitchFamily="18" charset="0"/>
            </a:endParaRPr>
          </a:p>
          <a:p>
            <a:pPr marL="536575" lvl="1" indent="-263525"/>
            <a:r>
              <a:rPr lang="en-US" altLang="zh-CN" kern="1200" dirty="0">
                <a:solidFill>
                  <a:srgbClr val="1A3868"/>
                </a:solidFill>
                <a:latin typeface="Times New Roman" pitchFamily="18" charset="0"/>
                <a:ea typeface="微软雅黑" pitchFamily="34" charset="-122"/>
                <a:cs typeface="Times New Roman" pitchFamily="18" charset="0"/>
              </a:rPr>
              <a:t>P2P</a:t>
            </a:r>
            <a:r>
              <a:rPr lang="zh-CN" altLang="en-US" kern="1200" dirty="0">
                <a:solidFill>
                  <a:srgbClr val="1A3868"/>
                </a:solidFill>
                <a:latin typeface="Times New Roman" pitchFamily="18" charset="0"/>
                <a:ea typeface="微软雅黑" pitchFamily="34" charset="-122"/>
                <a:cs typeface="Times New Roman" pitchFamily="18" charset="0"/>
              </a:rPr>
              <a:t>模式：</a:t>
            </a:r>
            <a:r>
              <a:rPr lang="en-US" altLang="zh-CN" kern="1200" dirty="0">
                <a:solidFill>
                  <a:srgbClr val="1A3868"/>
                </a:solidFill>
                <a:latin typeface="Times New Roman" pitchFamily="18" charset="0"/>
                <a:ea typeface="微软雅黑" pitchFamily="34" charset="-122"/>
                <a:cs typeface="Times New Roman" pitchFamily="18" charset="0"/>
              </a:rPr>
              <a:t>Napster</a:t>
            </a:r>
            <a:r>
              <a:rPr lang="zh-CN" altLang="en-US" kern="1200" dirty="0">
                <a:solidFill>
                  <a:srgbClr val="1A3868"/>
                </a:solidFill>
                <a:latin typeface="Times New Roman" pitchFamily="18" charset="0"/>
                <a:ea typeface="微软雅黑" pitchFamily="34" charset="-122"/>
                <a:cs typeface="Times New Roman" pitchFamily="18" charset="0"/>
              </a:rPr>
              <a:t>、</a:t>
            </a:r>
            <a:r>
              <a:rPr lang="en-US" altLang="zh-CN" kern="1200" dirty="0" smtClean="0">
                <a:solidFill>
                  <a:srgbClr val="1A3868"/>
                </a:solidFill>
                <a:latin typeface="Times New Roman" pitchFamily="18" charset="0"/>
                <a:ea typeface="微软雅黑" pitchFamily="34" charset="-122"/>
                <a:cs typeface="Times New Roman" pitchFamily="18" charset="0"/>
              </a:rPr>
              <a:t>BT</a:t>
            </a:r>
            <a:r>
              <a:rPr lang="zh-CN" altLang="en-US" kern="1200" dirty="0" smtClean="0">
                <a:solidFill>
                  <a:srgbClr val="1A3868"/>
                </a:solidFill>
                <a:latin typeface="Times New Roman" pitchFamily="18" charset="0"/>
                <a:ea typeface="微软雅黑" pitchFamily="34" charset="-122"/>
                <a:cs typeface="Times New Roman" pitchFamily="18" charset="0"/>
              </a:rPr>
              <a:t>、</a:t>
            </a:r>
            <a:r>
              <a:rPr lang="en-US" altLang="zh-CN" kern="1200" dirty="0">
                <a:solidFill>
                  <a:srgbClr val="1A3868"/>
                </a:solidFill>
                <a:latin typeface="Times New Roman" pitchFamily="18" charset="0"/>
                <a:ea typeface="微软雅黑" pitchFamily="34" charset="-122"/>
                <a:cs typeface="Times New Roman" pitchFamily="18" charset="0"/>
              </a:rPr>
              <a:t>Skype</a:t>
            </a:r>
            <a:r>
              <a:rPr lang="zh-CN" altLang="en-US" kern="1200" dirty="0">
                <a:solidFill>
                  <a:srgbClr val="1A3868"/>
                </a:solidFill>
                <a:latin typeface="Times New Roman" pitchFamily="18" charset="0"/>
                <a:ea typeface="微软雅黑" pitchFamily="34" charset="-122"/>
                <a:cs typeface="Times New Roman" pitchFamily="18" charset="0"/>
              </a:rPr>
              <a:t>的服务的</a:t>
            </a:r>
            <a:r>
              <a:rPr lang="zh-CN" altLang="en-US" kern="1200" dirty="0" smtClean="0">
                <a:solidFill>
                  <a:srgbClr val="1A3868"/>
                </a:solidFill>
                <a:latin typeface="Times New Roman" pitchFamily="18" charset="0"/>
                <a:ea typeface="微软雅黑" pitchFamily="34" charset="-122"/>
                <a:cs typeface="Times New Roman" pitchFamily="18" charset="0"/>
              </a:rPr>
              <a:t>协议</a:t>
            </a:r>
            <a:endParaRPr lang="zh-CN" altLang="en-US" kern="1200" dirty="0">
              <a:solidFill>
                <a:srgbClr val="1A3868"/>
              </a:solidFill>
              <a:latin typeface="Times New Roman" pitchFamily="18" charset="0"/>
              <a:ea typeface="微软雅黑" pitchFamily="34" charset="-122"/>
              <a:cs typeface="Times New Roman" pitchFamily="18" charset="0"/>
            </a:endParaRPr>
          </a:p>
        </p:txBody>
      </p:sp>
      <p:sp>
        <p:nvSpPr>
          <p:cNvPr id="228357" name="AutoShape 5"/>
          <p:cNvSpPr>
            <a:spLocks noChangeArrowheads="1"/>
          </p:cNvSpPr>
          <p:nvPr/>
        </p:nvSpPr>
        <p:spPr bwMode="auto">
          <a:xfrm>
            <a:off x="571472" y="2072478"/>
            <a:ext cx="4572032" cy="1022449"/>
          </a:xfrm>
          <a:prstGeom prst="horizontalScroll">
            <a:avLst>
              <a:gd name="adj" fmla="val 12500"/>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3500000" scaled="1"/>
            <a:tileRect/>
          </a:gradFill>
          <a:ln>
            <a:solidFill>
              <a:schemeClr val="bg1"/>
            </a:solidFill>
          </a:ln>
        </p:spPr>
        <p:txBody>
          <a:bodyPr wrap="square">
            <a:spAutoFit/>
          </a:bodyPr>
          <a:lstStyle/>
          <a:p>
            <a:pPr marL="0" lvl="1" indent="-315913" eaLnBrk="0" hangingPunct="0">
              <a:lnSpc>
                <a:spcPct val="110000"/>
              </a:lnSpc>
              <a:spcBef>
                <a:spcPts val="0"/>
              </a:spcBef>
            </a:pPr>
            <a:r>
              <a:rPr lang="en-US" altLang="zh-CN" sz="2000" u="none" dirty="0">
                <a:solidFill>
                  <a:srgbClr val="FFFF00"/>
                </a:solidFill>
              </a:rPr>
              <a:t>P2P</a:t>
            </a:r>
            <a:r>
              <a:rPr lang="zh-CN" altLang="en-US" sz="2000" u="none" dirty="0">
                <a:solidFill>
                  <a:srgbClr val="FFFF00"/>
                </a:solidFill>
              </a:rPr>
              <a:t>网络并不是一种新的网络结构，</a:t>
            </a:r>
          </a:p>
          <a:p>
            <a:pPr marL="0" lvl="1" indent="-315913" eaLnBrk="0" hangingPunct="0">
              <a:lnSpc>
                <a:spcPct val="110000"/>
              </a:lnSpc>
              <a:spcBef>
                <a:spcPts val="0"/>
              </a:spcBef>
            </a:pPr>
            <a:r>
              <a:rPr lang="zh-CN" altLang="en-US" sz="2000" u="none" dirty="0">
                <a:solidFill>
                  <a:srgbClr val="FFFF00"/>
                </a:solidFill>
              </a:rPr>
              <a:t>而是一种新的网络应用模式。</a:t>
            </a:r>
          </a:p>
        </p:txBody>
      </p:sp>
      <p:sp>
        <p:nvSpPr>
          <p:cNvPr id="228358" name="AutoShape 6"/>
          <p:cNvSpPr>
            <a:spLocks noChangeArrowheads="1"/>
          </p:cNvSpPr>
          <p:nvPr/>
        </p:nvSpPr>
        <p:spPr bwMode="auto">
          <a:xfrm>
            <a:off x="571472" y="3644114"/>
            <a:ext cx="4714908" cy="851297"/>
          </a:xfrm>
          <a:prstGeom prst="wedgeRoundRectCallout">
            <a:avLst>
              <a:gd name="adj1" fmla="val -37476"/>
              <a:gd name="adj2" fmla="val -78876"/>
              <a:gd name="adj3" fmla="val 16667"/>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p:spPr>
        <p:txBody>
          <a:bodyPr wrap="square">
            <a:spAutoFit/>
          </a:bodyPr>
          <a:lstStyle/>
          <a:p>
            <a:pPr marL="0" lvl="1" indent="-315913" eaLnBrk="0" hangingPunct="0">
              <a:lnSpc>
                <a:spcPct val="110000"/>
              </a:lnSpc>
              <a:spcBef>
                <a:spcPts val="0"/>
              </a:spcBef>
            </a:pPr>
            <a:r>
              <a:rPr lang="zh-CN" altLang="en-US" sz="2000" u="none" dirty="0">
                <a:solidFill>
                  <a:srgbClr val="FFFF00"/>
                </a:solidFill>
              </a:rPr>
              <a:t>请同学思考一下</a:t>
            </a:r>
            <a:r>
              <a:rPr lang="en-US" altLang="zh-CN" sz="2000" u="none" dirty="0">
                <a:solidFill>
                  <a:srgbClr val="FFFF00"/>
                </a:solidFill>
              </a:rPr>
              <a:t>P2P</a:t>
            </a:r>
            <a:r>
              <a:rPr lang="zh-CN" altLang="en-US" sz="2000" u="none" dirty="0">
                <a:solidFill>
                  <a:srgbClr val="FFFF00"/>
                </a:solidFill>
              </a:rPr>
              <a:t>技术深入发展的必然原因？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28357"/>
                                        </p:tgtEl>
                                        <p:attrNameLst>
                                          <p:attrName>style.visibility</p:attrName>
                                        </p:attrNameLst>
                                      </p:cBhvr>
                                      <p:to>
                                        <p:strVal val="visible"/>
                                      </p:to>
                                    </p:set>
                                    <p:animEffect transition="in" filter="blinds(vertical)">
                                      <p:cBhvr>
                                        <p:cTn id="7" dur="500"/>
                                        <p:tgtEl>
                                          <p:spTgt spid="2283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8358"/>
                                        </p:tgtEl>
                                        <p:attrNameLst>
                                          <p:attrName>style.visibility</p:attrName>
                                        </p:attrNameLst>
                                      </p:cBhvr>
                                      <p:to>
                                        <p:strVal val="visible"/>
                                      </p:to>
                                    </p:set>
                                    <p:anim calcmode="lin" valueType="num">
                                      <p:cBhvr additive="base">
                                        <p:cTn id="12" dur="500" fill="hold"/>
                                        <p:tgtEl>
                                          <p:spTgt spid="228358"/>
                                        </p:tgtEl>
                                        <p:attrNameLst>
                                          <p:attrName>ppt_x</p:attrName>
                                        </p:attrNameLst>
                                      </p:cBhvr>
                                      <p:tavLst>
                                        <p:tav tm="0">
                                          <p:val>
                                            <p:strVal val="#ppt_x"/>
                                          </p:val>
                                        </p:tav>
                                        <p:tav tm="100000">
                                          <p:val>
                                            <p:strVal val="#ppt_x"/>
                                          </p:val>
                                        </p:tav>
                                      </p:tavLst>
                                    </p:anim>
                                    <p:anim calcmode="lin" valueType="num">
                                      <p:cBhvr additive="base">
                                        <p:cTn id="13" dur="500" fill="hold"/>
                                        <p:tgtEl>
                                          <p:spTgt spid="2283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animBg="1"/>
      <p:bldP spid="2283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3" name="标题 1"/>
          <p:cNvSpPr>
            <a:spLocks noGrp="1"/>
          </p:cNvSpPr>
          <p:nvPr>
            <p:ph type="title" idx="4294967295"/>
          </p:nvPr>
        </p:nvSpPr>
        <p:spPr>
          <a:xfrm>
            <a:off x="428641" y="786600"/>
            <a:ext cx="6429375" cy="857250"/>
          </a:xfrm>
        </p:spPr>
        <p:txBody>
          <a:bodyPr/>
          <a:lstStyle/>
          <a:p>
            <a:pPr algn="l"/>
            <a:r>
              <a:rPr lang="zh-CN" altLang="en-US" sz="2400" kern="1200" dirty="0" smtClean="0">
                <a:solidFill>
                  <a:srgbClr val="007D7A"/>
                </a:solidFill>
                <a:latin typeface="Times New Roman" pitchFamily="18" charset="0"/>
                <a:cs typeface="Times New Roman" pitchFamily="18" charset="0"/>
              </a:rPr>
              <a:t>二、基于</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的网络应用</a:t>
            </a:r>
          </a:p>
        </p:txBody>
      </p:sp>
      <p:sp>
        <p:nvSpPr>
          <p:cNvPr id="22938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29382" name="Object 5"/>
          <p:cNvGraphicFramePr>
            <a:graphicFrameLocks noChangeAspect="1"/>
          </p:cNvGraphicFramePr>
          <p:nvPr/>
        </p:nvGraphicFramePr>
        <p:xfrm>
          <a:off x="500034" y="1677210"/>
          <a:ext cx="5191125" cy="3181350"/>
        </p:xfrm>
        <a:graphic>
          <a:graphicData uri="http://schemas.openxmlformats.org/presentationml/2006/ole">
            <p:oleObj spid="_x0000_s229382" name="Visio" r:id="rId3" imgW="2554778" imgH="1564568" progId="Visio.Drawing.11">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标题 1"/>
          <p:cNvSpPr>
            <a:spLocks noGrp="1"/>
          </p:cNvSpPr>
          <p:nvPr>
            <p:ph type="title" idx="4294967295"/>
          </p:nvPr>
        </p:nvSpPr>
        <p:spPr>
          <a:xfrm>
            <a:off x="285750" y="715156"/>
            <a:ext cx="6429375" cy="857250"/>
          </a:xfrm>
        </p:spPr>
        <p:txBody>
          <a:bodyPr/>
          <a:lstStyle/>
          <a:p>
            <a:pPr algn="l"/>
            <a:r>
              <a:rPr lang="en-US" altLang="zh-CN" sz="2400" kern="1200" dirty="0" smtClean="0">
                <a:solidFill>
                  <a:srgbClr val="007D7A"/>
                </a:solidFill>
                <a:latin typeface="Times New Roman" pitchFamily="18" charset="0"/>
                <a:cs typeface="Times New Roman" pitchFamily="18" charset="0"/>
              </a:rPr>
              <a:t>1. </a:t>
            </a:r>
            <a:r>
              <a:rPr lang="zh-CN" altLang="en-US" sz="2400" kern="1200" dirty="0" smtClean="0">
                <a:solidFill>
                  <a:srgbClr val="007D7A"/>
                </a:solidFill>
                <a:latin typeface="Times New Roman" pitchFamily="18" charset="0"/>
                <a:cs typeface="Times New Roman" pitchFamily="18" charset="0"/>
              </a:rPr>
              <a:t>文件</a:t>
            </a:r>
            <a:r>
              <a:rPr lang="zh-CN" altLang="en-US" sz="2400" kern="1200" dirty="0">
                <a:solidFill>
                  <a:srgbClr val="007D7A"/>
                </a:solidFill>
                <a:latin typeface="Times New Roman" pitchFamily="18" charset="0"/>
                <a:cs typeface="Times New Roman" pitchFamily="18" charset="0"/>
              </a:rPr>
              <a:t>共享</a:t>
            </a:r>
            <a:r>
              <a:rPr lang="en-US" altLang="zh-CN" sz="2400" kern="1200" dirty="0">
                <a:solidFill>
                  <a:srgbClr val="007D7A"/>
                </a:solidFill>
                <a:latin typeface="Times New Roman" pitchFamily="18" charset="0"/>
                <a:cs typeface="Times New Roman" pitchFamily="18" charset="0"/>
              </a:rPr>
              <a:t>P2P</a:t>
            </a:r>
            <a:r>
              <a:rPr lang="zh-CN" altLang="en-US" sz="2400" kern="1200" dirty="0">
                <a:solidFill>
                  <a:srgbClr val="007D7A"/>
                </a:solidFill>
                <a:latin typeface="Times New Roman" pitchFamily="18" charset="0"/>
                <a:cs typeface="Times New Roman" pitchFamily="18" charset="0"/>
              </a:rPr>
              <a:t>软件</a:t>
            </a:r>
          </a:p>
        </p:txBody>
      </p:sp>
      <p:sp>
        <p:nvSpPr>
          <p:cNvPr id="230402" name="内容占位符 2"/>
          <p:cNvSpPr>
            <a:spLocks noGrp="1"/>
          </p:cNvSpPr>
          <p:nvPr>
            <p:ph idx="4294967295"/>
          </p:nvPr>
        </p:nvSpPr>
        <p:spPr>
          <a:xfrm>
            <a:off x="285720" y="1500996"/>
            <a:ext cx="5786478" cy="1643052"/>
          </a:xfrm>
        </p:spPr>
        <p:txBody>
          <a:bodyPr/>
          <a:lstStyle/>
          <a:p>
            <a:pPr marL="273050" indent="-273050">
              <a:lnSpc>
                <a:spcPct val="110000"/>
              </a:lnSpc>
              <a:spcAft>
                <a:spcPts val="0"/>
              </a:spcAft>
            </a:pPr>
            <a:r>
              <a:rPr lang="zh-CN" altLang="en-US" sz="2000" kern="1200" dirty="0">
                <a:solidFill>
                  <a:srgbClr val="1A3868"/>
                </a:solidFill>
                <a:latin typeface="Times New Roman" pitchFamily="18" charset="0"/>
                <a:ea typeface="微软雅黑" pitchFamily="34" charset="-122"/>
                <a:cs typeface="Times New Roman" pitchFamily="18" charset="0"/>
              </a:rPr>
              <a:t>典型的</a:t>
            </a:r>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文件共享类软件有 </a:t>
            </a:r>
            <a:r>
              <a:rPr lang="en-US" altLang="zh-CN" sz="2000" kern="1200" dirty="0">
                <a:solidFill>
                  <a:srgbClr val="1A3868"/>
                </a:solidFill>
                <a:latin typeface="Times New Roman" pitchFamily="18" charset="0"/>
                <a:ea typeface="微软雅黑" pitchFamily="34" charset="-122"/>
                <a:cs typeface="Times New Roman" pitchFamily="18" charset="0"/>
              </a:rPr>
              <a:t>Napster</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err="1">
                <a:solidFill>
                  <a:srgbClr val="1A3868"/>
                </a:solidFill>
                <a:latin typeface="Times New Roman" pitchFamily="18" charset="0"/>
                <a:ea typeface="微软雅黑" pitchFamily="34" charset="-122"/>
                <a:cs typeface="Times New Roman" pitchFamily="18" charset="0"/>
              </a:rPr>
              <a:t>BitTorrent</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Gnutella</a:t>
            </a:r>
            <a:r>
              <a:rPr lang="zh-CN" altLang="en-US" sz="2000" kern="1200" dirty="0">
                <a:solidFill>
                  <a:srgbClr val="1A3868"/>
                </a:solidFill>
                <a:latin typeface="Times New Roman" pitchFamily="18" charset="0"/>
                <a:ea typeface="微软雅黑" pitchFamily="34" charset="-122"/>
                <a:cs typeface="Times New Roman" pitchFamily="18" charset="0"/>
              </a:rPr>
              <a:t>等；</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73050" indent="-273050">
              <a:lnSpc>
                <a:spcPct val="110000"/>
              </a:lnSpc>
              <a:spcAft>
                <a:spcPts val="0"/>
              </a:spcAft>
            </a:pPr>
            <a:r>
              <a:rPr lang="en-US" altLang="zh-CN" sz="2000" kern="1200" dirty="0">
                <a:solidFill>
                  <a:srgbClr val="1A3868"/>
                </a:solidFill>
                <a:latin typeface="Times New Roman" pitchFamily="18" charset="0"/>
                <a:ea typeface="微软雅黑" pitchFamily="34" charset="-122"/>
                <a:cs typeface="Times New Roman" pitchFamily="18" charset="0"/>
              </a:rPr>
              <a:t>P2P</a:t>
            </a:r>
            <a:r>
              <a:rPr lang="zh-CN" altLang="en-US" sz="2000" kern="1200" dirty="0">
                <a:solidFill>
                  <a:srgbClr val="1A3868"/>
                </a:solidFill>
                <a:latin typeface="Times New Roman" pitchFamily="18" charset="0"/>
                <a:ea typeface="微软雅黑" pitchFamily="34" charset="-122"/>
                <a:cs typeface="Times New Roman" pitchFamily="18" charset="0"/>
              </a:rPr>
              <a:t>文件共享系统不仅可以共享</a:t>
            </a:r>
            <a:r>
              <a:rPr lang="en-US" altLang="zh-CN" sz="2000" kern="1200" dirty="0">
                <a:solidFill>
                  <a:srgbClr val="1A3868"/>
                </a:solidFill>
                <a:latin typeface="Times New Roman" pitchFamily="18" charset="0"/>
                <a:ea typeface="微软雅黑" pitchFamily="34" charset="-122"/>
                <a:cs typeface="Times New Roman" pitchFamily="18" charset="0"/>
              </a:rPr>
              <a:t>MP3</a:t>
            </a:r>
            <a:r>
              <a:rPr lang="zh-CN" altLang="en-US" sz="2000" kern="1200" dirty="0">
                <a:solidFill>
                  <a:srgbClr val="1A3868"/>
                </a:solidFill>
                <a:latin typeface="Times New Roman" pitchFamily="18" charset="0"/>
                <a:ea typeface="微软雅黑" pitchFamily="34" charset="-122"/>
                <a:cs typeface="Times New Roman" pitchFamily="18" charset="0"/>
              </a:rPr>
              <a:t>文件（通常是</a:t>
            </a:r>
            <a:r>
              <a:rPr lang="en-US" altLang="zh-CN" sz="2000" kern="1200" dirty="0">
                <a:solidFill>
                  <a:srgbClr val="1A3868"/>
                </a:solidFill>
                <a:latin typeface="Times New Roman" pitchFamily="18" charset="0"/>
                <a:ea typeface="微软雅黑" pitchFamily="34" charset="-122"/>
                <a:cs typeface="Times New Roman" pitchFamily="18" charset="0"/>
              </a:rPr>
              <a:t>3</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8MB</a:t>
            </a:r>
            <a:r>
              <a:rPr lang="zh-CN" altLang="en-US" sz="2000" kern="1200" dirty="0">
                <a:solidFill>
                  <a:srgbClr val="1A3868"/>
                </a:solidFill>
                <a:latin typeface="Times New Roman" pitchFamily="18" charset="0"/>
                <a:ea typeface="微软雅黑" pitchFamily="34" charset="-122"/>
                <a:cs typeface="Times New Roman" pitchFamily="18" charset="0"/>
              </a:rPr>
              <a:t>），而且可以共享视频（通常是</a:t>
            </a:r>
            <a:r>
              <a:rPr lang="en-US" altLang="zh-CN" sz="2000" kern="1200" dirty="0">
                <a:solidFill>
                  <a:srgbClr val="1A3868"/>
                </a:solidFill>
                <a:latin typeface="Times New Roman" pitchFamily="18" charset="0"/>
                <a:ea typeface="微软雅黑" pitchFamily="34" charset="-122"/>
                <a:cs typeface="Times New Roman" pitchFamily="18" charset="0"/>
              </a:rPr>
              <a:t>10MB</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1GB</a:t>
            </a:r>
            <a:r>
              <a:rPr lang="zh-CN" altLang="en-US" sz="2000" kern="1200" dirty="0">
                <a:solidFill>
                  <a:srgbClr val="1A3868"/>
                </a:solidFill>
                <a:latin typeface="Times New Roman" pitchFamily="18" charset="0"/>
                <a:ea typeface="微软雅黑" pitchFamily="34" charset="-122"/>
                <a:cs typeface="Times New Roman" pitchFamily="18" charset="0"/>
              </a:rPr>
              <a:t>），以及软件、文档和图片等</a:t>
            </a:r>
            <a:r>
              <a:rPr lang="zh-CN" altLang="en-US" sz="2000" kern="1200" dirty="0" smtClean="0">
                <a:solidFill>
                  <a:srgbClr val="1A3868"/>
                </a:solidFill>
                <a:latin typeface="Times New Roman" pitchFamily="18" charset="0"/>
                <a:ea typeface="微软雅黑" pitchFamily="34" charset="-122"/>
                <a:cs typeface="Times New Roman" pitchFamily="18" charset="0"/>
              </a:rPr>
              <a:t>信息</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pic>
        <p:nvPicPr>
          <p:cNvPr id="230403" name="Picture 2" descr="http://t2.gstatic.cn/images?q=tbn:nY2mOKuJmBYJKM"/>
          <p:cNvPicPr>
            <a:picLocks noChangeAspect="1" noChangeArrowheads="1"/>
          </p:cNvPicPr>
          <p:nvPr/>
        </p:nvPicPr>
        <p:blipFill>
          <a:blip r:embed="rId3" cstate="print"/>
          <a:srcRect/>
          <a:stretch>
            <a:fillRect/>
          </a:stretch>
        </p:blipFill>
        <p:spPr bwMode="auto">
          <a:xfrm>
            <a:off x="714348" y="3429800"/>
            <a:ext cx="920750" cy="1500188"/>
          </a:xfrm>
          <a:prstGeom prst="rect">
            <a:avLst/>
          </a:prstGeom>
          <a:noFill/>
          <a:ln w="9525">
            <a:noFill/>
            <a:miter lim="800000"/>
            <a:headEnd/>
            <a:tailEnd/>
          </a:ln>
        </p:spPr>
      </p:pic>
      <p:pic>
        <p:nvPicPr>
          <p:cNvPr id="230404" name="Picture 4" descr="http://www.wz222.com/softimg/emule.gif"/>
          <p:cNvPicPr>
            <a:picLocks noChangeAspect="1" noChangeArrowheads="1"/>
          </p:cNvPicPr>
          <p:nvPr/>
        </p:nvPicPr>
        <p:blipFill>
          <a:blip r:embed="rId4" cstate="print"/>
          <a:srcRect b="39799"/>
          <a:stretch>
            <a:fillRect/>
          </a:stretch>
        </p:blipFill>
        <p:spPr bwMode="auto">
          <a:xfrm>
            <a:off x="1928794" y="3644114"/>
            <a:ext cx="2000250" cy="1038225"/>
          </a:xfrm>
          <a:prstGeom prst="rect">
            <a:avLst/>
          </a:prstGeom>
          <a:noFill/>
          <a:ln w="9525">
            <a:noFill/>
            <a:miter lim="800000"/>
            <a:headEnd/>
            <a:tailEnd/>
          </a:ln>
        </p:spPr>
      </p:pic>
      <p:pic>
        <p:nvPicPr>
          <p:cNvPr id="230405" name="Picture 8" descr="http://dl.xunlei.com/img/icon/36_xl.png">
            <a:hlinkClick r:id="rId5"/>
          </p:cNvPr>
          <p:cNvPicPr>
            <a:picLocks noChangeAspect="1" noChangeArrowheads="1"/>
          </p:cNvPicPr>
          <p:nvPr/>
        </p:nvPicPr>
        <p:blipFill>
          <a:blip r:embed="rId6" cstate="print"/>
          <a:srcRect/>
          <a:stretch>
            <a:fillRect/>
          </a:stretch>
        </p:blipFill>
        <p:spPr bwMode="auto">
          <a:xfrm>
            <a:off x="4071934" y="3715552"/>
            <a:ext cx="785812" cy="785812"/>
          </a:xfrm>
          <a:prstGeom prst="rect">
            <a:avLst/>
          </a:prstGeom>
          <a:noFill/>
          <a:ln w="9525">
            <a:noFill/>
            <a:miter lim="800000"/>
            <a:headEnd/>
            <a:tailEnd/>
          </a:ln>
        </p:spPr>
      </p:pic>
      <p:pic>
        <p:nvPicPr>
          <p:cNvPr id="230406" name="Picture 23" descr="http://www.rar1.com.cn/soft/UploadPic/2009-3/20093205281468044.gif"/>
          <p:cNvPicPr>
            <a:picLocks noChangeAspect="1" noChangeArrowheads="1"/>
          </p:cNvPicPr>
          <p:nvPr/>
        </p:nvPicPr>
        <p:blipFill>
          <a:blip r:embed="rId7" cstate="print"/>
          <a:srcRect l="26108" t="23334" r="26424" b="36665"/>
          <a:stretch>
            <a:fillRect/>
          </a:stretch>
        </p:blipFill>
        <p:spPr bwMode="auto">
          <a:xfrm>
            <a:off x="5072066" y="3429800"/>
            <a:ext cx="1071563" cy="1285875"/>
          </a:xfrm>
          <a:prstGeom prst="rect">
            <a:avLst/>
          </a:prstGeom>
          <a:noFill/>
          <a:ln w="9525">
            <a:noFill/>
            <a:miter lim="800000"/>
            <a:headEnd/>
            <a:tailEnd/>
          </a:ln>
        </p:spPr>
      </p:pic>
      <p:pic>
        <p:nvPicPr>
          <p:cNvPr id="230407" name="Picture 3"/>
          <p:cNvPicPr>
            <a:picLocks noChangeAspect="1" noChangeArrowheads="1"/>
          </p:cNvPicPr>
          <p:nvPr/>
        </p:nvPicPr>
        <p:blipFill>
          <a:blip r:embed="rId8" cstate="print"/>
          <a:srcRect/>
          <a:stretch>
            <a:fillRect/>
          </a:stretch>
        </p:blipFill>
        <p:spPr bwMode="auto">
          <a:xfrm>
            <a:off x="3357554" y="858026"/>
            <a:ext cx="1586215" cy="627229"/>
          </a:xfrm>
          <a:prstGeom prst="rect">
            <a:avLst/>
          </a:prstGeom>
          <a:noFill/>
          <a:ln w="9525">
            <a:noFill/>
            <a:miter lim="800000"/>
            <a:headEnd/>
            <a:tailEnd/>
          </a:ln>
        </p:spPr>
      </p:pic>
      <p:pic>
        <p:nvPicPr>
          <p:cNvPr id="230408"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00628" y="858026"/>
            <a:ext cx="1409970"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16比9模版">
  <a:themeElements>
    <a:clrScheme name="3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3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3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16比9模版</Template>
  <TotalTime>8688</TotalTime>
  <Words>1328</Words>
  <Application>Microsoft Office PowerPoint</Application>
  <PresentationFormat>自定义</PresentationFormat>
  <Paragraphs>100</Paragraphs>
  <Slides>18</Slides>
  <Notes>13</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18</vt:i4>
      </vt:variant>
    </vt:vector>
  </HeadingPairs>
  <TitlesOfParts>
    <vt:vector size="22" baseType="lpstr">
      <vt:lpstr>1_16比9模版</vt:lpstr>
      <vt:lpstr>2_16比9模版</vt:lpstr>
      <vt:lpstr>3_16比9模版</vt:lpstr>
      <vt:lpstr>Visio</vt:lpstr>
      <vt:lpstr>计算机网络技术</vt:lpstr>
      <vt:lpstr>幻灯片 2</vt:lpstr>
      <vt:lpstr>一、C/S模式与P2P模式</vt:lpstr>
      <vt:lpstr>采用C/S模式的主要原因：   网络资源分布的不均匀性</vt:lpstr>
      <vt:lpstr>对等网络的基本概念</vt:lpstr>
      <vt:lpstr>C/S与P2P模式比较</vt:lpstr>
      <vt:lpstr>P2P与C/S模式工作的区别与联系</vt:lpstr>
      <vt:lpstr>二、基于P2P的网络应用</vt:lpstr>
      <vt:lpstr>1. 文件共享P2P软件</vt:lpstr>
      <vt:lpstr>BT下载方式</vt:lpstr>
      <vt:lpstr>2. 即时通信P2P软件</vt:lpstr>
      <vt:lpstr>QQ属于集中式P2P结构</vt:lpstr>
      <vt:lpstr>3. 流媒体P2P软件</vt:lpstr>
      <vt:lpstr>AnySee结构示意图</vt:lpstr>
      <vt:lpstr>4. 共享存储P2P软件</vt:lpstr>
      <vt:lpstr>OceanStore 系统的结构</vt:lpstr>
      <vt:lpstr>5. 分布式计算P2P软件</vt:lpstr>
      <vt:lpstr>6. 协同工作P2P软件</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WYX</cp:lastModifiedBy>
  <cp:revision>1041</cp:revision>
  <cp:lastPrinted>1999-06-03T07:41:47Z</cp:lastPrinted>
  <dcterms:created xsi:type="dcterms:W3CDTF">1999-05-31T06:37:31Z</dcterms:created>
  <dcterms:modified xsi:type="dcterms:W3CDTF">2014-04-25T02:14:06Z</dcterms:modified>
</cp:coreProperties>
</file>